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373" r:id="rId3"/>
    <p:sldId id="374" r:id="rId4"/>
    <p:sldId id="375" r:id="rId5"/>
    <p:sldId id="372" r:id="rId6"/>
    <p:sldId id="369" r:id="rId7"/>
    <p:sldId id="370" r:id="rId8"/>
    <p:sldId id="371" r:id="rId9"/>
    <p:sldId id="376" r:id="rId10"/>
    <p:sldId id="377" r:id="rId11"/>
    <p:sldId id="378" r:id="rId12"/>
    <p:sldId id="380" r:id="rId13"/>
    <p:sldId id="381" r:id="rId14"/>
    <p:sldId id="345" r:id="rId15"/>
  </p:sldIdLst>
  <p:sldSz cx="9144000" cy="6858000" type="screen4x3"/>
  <p:notesSz cx="9872663" cy="67421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9A9A"/>
    <a:srgbClr val="6F3933"/>
    <a:srgbClr val="6F3505"/>
    <a:srgbClr val="953735"/>
    <a:srgbClr val="3E6696"/>
    <a:srgbClr val="764E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5" autoAdjust="0"/>
    <p:restoredTop sz="94660"/>
  </p:normalViewPr>
  <p:slideViewPr>
    <p:cSldViewPr>
      <p:cViewPr varScale="1">
        <p:scale>
          <a:sx n="73" d="100"/>
          <a:sy n="73" d="100"/>
        </p:scale>
        <p:origin x="150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7135" cy="3382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593178" y="0"/>
            <a:ext cx="4277135" cy="3382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8849F-2124-4364-AA72-B97B28EB316A}" type="datetimeFigureOut">
              <a:rPr lang="de-AT" smtClean="0"/>
              <a:t>09.04.2019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6403869"/>
            <a:ext cx="4277135" cy="3382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593178" y="6403869"/>
            <a:ext cx="4277135" cy="3382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D2F07-4524-48DC-A5DD-006036EA33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8667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37105"/>
          </a:xfrm>
          <a:prstGeom prst="rect">
            <a:avLst/>
          </a:prstGeom>
        </p:spPr>
        <p:txBody>
          <a:bodyPr vert="horz" lIns="94512" tIns="47256" rIns="94512" bIns="47256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592225" y="1"/>
            <a:ext cx="4278154" cy="337105"/>
          </a:xfrm>
          <a:prstGeom prst="rect">
            <a:avLst/>
          </a:prstGeom>
        </p:spPr>
        <p:txBody>
          <a:bodyPr vert="horz" lIns="94512" tIns="47256" rIns="94512" bIns="47256" rtlCol="0"/>
          <a:lstStyle>
            <a:lvl1pPr algn="r">
              <a:defRPr sz="1200"/>
            </a:lvl1pPr>
          </a:lstStyle>
          <a:p>
            <a:fld id="{F0D65AFA-B728-42E1-8EA7-CAF5C47FC969}" type="datetimeFigureOut">
              <a:rPr lang="de-AT" smtClean="0"/>
              <a:pPr/>
              <a:t>09.04.2019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4825"/>
            <a:ext cx="3370263" cy="2528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12" tIns="47256" rIns="94512" bIns="47256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87267" y="3202505"/>
            <a:ext cx="7898130" cy="3033950"/>
          </a:xfrm>
          <a:prstGeom prst="rect">
            <a:avLst/>
          </a:prstGeom>
        </p:spPr>
        <p:txBody>
          <a:bodyPr vert="horz" lIns="94512" tIns="47256" rIns="94512" bIns="47256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03838"/>
            <a:ext cx="4278154" cy="337105"/>
          </a:xfrm>
          <a:prstGeom prst="rect">
            <a:avLst/>
          </a:prstGeom>
        </p:spPr>
        <p:txBody>
          <a:bodyPr vert="horz" lIns="94512" tIns="47256" rIns="94512" bIns="47256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592225" y="6403838"/>
            <a:ext cx="4278154" cy="337105"/>
          </a:xfrm>
          <a:prstGeom prst="rect">
            <a:avLst/>
          </a:prstGeom>
        </p:spPr>
        <p:txBody>
          <a:bodyPr vert="horz" lIns="94512" tIns="47256" rIns="94512" bIns="47256" rtlCol="0" anchor="b"/>
          <a:lstStyle>
            <a:lvl1pPr algn="r">
              <a:defRPr sz="1200"/>
            </a:lvl1pPr>
          </a:lstStyle>
          <a:p>
            <a:fld id="{348ED175-BA3D-4E79-BEEE-F4197910D7DF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6743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A356-AD0F-4324-94BE-5B0127190B5D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224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83022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11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73604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12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43060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13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43060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A356-AD0F-4324-94BE-5B0127190B5D}" type="slidenum">
              <a:rPr lang="de-AT" smtClean="0"/>
              <a:pPr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415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10771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50101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36166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95420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83623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09780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1569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62952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09.04.2019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884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09.04.2019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8414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09.04.2019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4272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WI Tite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tzivanop\Desktop\PPT 16zu9\Hintergründe\PPT VORLAGE HINTERGRUND EUROPA3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800"/>
            <a:ext cx="9185495" cy="68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ildplatzhalter 6"/>
          <p:cNvSpPr>
            <a:spLocks noGrp="1"/>
          </p:cNvSpPr>
          <p:nvPr>
            <p:ph type="pic" sz="quarter" idx="10" hasCustomPrompt="1"/>
          </p:nvPr>
        </p:nvSpPr>
        <p:spPr>
          <a:xfrm>
            <a:off x="323678" y="404589"/>
            <a:ext cx="863946" cy="792163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</a:lstStyle>
          <a:p>
            <a:r>
              <a:rPr lang="de-AT" dirty="0" smtClean="0"/>
              <a:t>Optional Logo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1220533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Universität Inhalt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:\PRESSESTELLE\PowerPointPräsentation\Grafiken\4zu3\PPTs 4zu3\HINTERGRÜNDE\PPT VORLAGE HINTERGRUND15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800"/>
            <a:ext cx="91458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67544" y="1700808"/>
            <a:ext cx="7992888" cy="4320480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smtClean="0"/>
              <a:t>Text</a:t>
            </a:r>
            <a:endParaRPr lang="de-AT" dirty="0"/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467544" y="620692"/>
            <a:ext cx="6768752" cy="648073"/>
          </a:xfrm>
        </p:spPr>
        <p:txBody>
          <a:bodyPr>
            <a:noAutofit/>
          </a:bodyPr>
          <a:lstStyle>
            <a:lvl1pPr algn="l">
              <a:defRPr sz="3600"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8207290" y="6150941"/>
            <a:ext cx="5411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56108E9-0BB1-46BE-B52C-447D2D187DBA}" type="slidenum">
              <a:rPr lang="de-AT" sz="12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‹Nr.›</a:t>
            </a:fld>
            <a:endParaRPr lang="de-AT" sz="1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271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09.04.2019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384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09.04.2019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830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09.04.2019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328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09.04.2019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007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09.04.2019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3343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09.04.2019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205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09.04.2019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4268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09.04.2019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236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6B747-4F1B-46CB-A784-F1FBC35E1822}" type="datetimeFigureOut">
              <a:rPr lang="de-AT" smtClean="0"/>
              <a:pPr/>
              <a:t>09.04.2019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C79AF-3FAA-46FF-ADF8-4C23BED2E5F0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841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Verena.gschweitl@uni-graz.a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55776" y="2132856"/>
            <a:ext cx="669674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  <a:spcAft>
                <a:spcPts val="1200"/>
              </a:spcAft>
            </a:pPr>
            <a:r>
              <a:rPr lang="de-AT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Interplay of Mediation and </a:t>
            </a:r>
            <a:r>
              <a:rPr lang="de-AT" sz="2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Civil</a:t>
            </a:r>
            <a:r>
              <a:rPr lang="de-AT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Justice in Austria</a:t>
            </a:r>
          </a:p>
          <a:p>
            <a:pPr algn="ctr">
              <a:lnSpc>
                <a:spcPts val="3840"/>
              </a:lnSpc>
              <a:spcAft>
                <a:spcPts val="1200"/>
              </a:spcAft>
            </a:pPr>
            <a:r>
              <a:rPr lang="de-AT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Verena Gschweitl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085184"/>
            <a:ext cx="2983992" cy="6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39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Untertitel 11"/>
          <p:cNvSpPr>
            <a:spLocks noGrp="1"/>
          </p:cNvSpPr>
          <p:nvPr>
            <p:ph type="subTitle" idx="1"/>
          </p:nvPr>
        </p:nvSpPr>
        <p:spPr>
          <a:xfrm>
            <a:off x="448760" y="1628800"/>
            <a:ext cx="7992888" cy="446449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de-AT" sz="1400" b="1" dirty="0" smtClean="0"/>
              <a:t>Austrian Code </a:t>
            </a:r>
            <a:r>
              <a:rPr lang="de-AT" sz="1400" b="1" dirty="0" err="1" smtClean="0"/>
              <a:t>of</a:t>
            </a:r>
            <a:r>
              <a:rPr lang="de-AT" sz="1400" b="1" dirty="0" smtClean="0"/>
              <a:t> </a:t>
            </a:r>
            <a:r>
              <a:rPr lang="de-AT" sz="1400" b="1" dirty="0" err="1" smtClean="0"/>
              <a:t>Civil</a:t>
            </a:r>
            <a:r>
              <a:rPr lang="de-AT" sz="1400" b="1" dirty="0" smtClean="0"/>
              <a:t> </a:t>
            </a:r>
            <a:r>
              <a:rPr lang="de-AT" sz="1400" b="1" dirty="0" err="1" smtClean="0"/>
              <a:t>Procedure</a:t>
            </a:r>
            <a:endParaRPr lang="de-AT" sz="1400" b="1" dirty="0" smtClean="0"/>
          </a:p>
          <a:p>
            <a:pPr>
              <a:spcBef>
                <a:spcPts val="1200"/>
              </a:spcBef>
            </a:pPr>
            <a:r>
              <a:rPr lang="en-US" sz="1400" b="1" dirty="0" smtClean="0"/>
              <a:t>Art</a:t>
            </a:r>
            <a:r>
              <a:rPr lang="en-US" sz="1400" b="1" dirty="0"/>
              <a:t>. 204.</a:t>
            </a:r>
            <a:r>
              <a:rPr lang="en-US" sz="1400" dirty="0"/>
              <a:t> (1) In the hearing, the court </a:t>
            </a:r>
            <a:r>
              <a:rPr lang="en-US" sz="1400" b="1" dirty="0"/>
              <a:t>may</a:t>
            </a:r>
            <a:r>
              <a:rPr lang="en-US" sz="1400" dirty="0"/>
              <a:t>, ex officio or upon request and at any stage of the proceedings, attempt to settle the dispute amicably or reach a settlement on individual issues. If deemed appropriate, the court </a:t>
            </a:r>
            <a:r>
              <a:rPr lang="en-US" sz="1400" b="1" dirty="0"/>
              <a:t>shall</a:t>
            </a:r>
            <a:r>
              <a:rPr lang="en-US" sz="1400" dirty="0"/>
              <a:t> thereby indicate entities that provide proper services for the amicable settlement of disputes. </a:t>
            </a:r>
            <a:r>
              <a:rPr lang="en-US" sz="1400" dirty="0" smtClean="0"/>
              <a:t>[…]</a:t>
            </a:r>
          </a:p>
          <a:p>
            <a:pPr>
              <a:spcBef>
                <a:spcPts val="1200"/>
              </a:spcBef>
            </a:pPr>
            <a:endParaRPr lang="de-AT" sz="1400" u="sng" dirty="0"/>
          </a:p>
          <a:p>
            <a:pPr>
              <a:spcBef>
                <a:spcPts val="1200"/>
              </a:spcBef>
            </a:pPr>
            <a:r>
              <a:rPr lang="en-US" sz="1400" b="1" dirty="0"/>
              <a:t>Federal</a:t>
            </a:r>
            <a:r>
              <a:rPr lang="en-US" sz="1400" dirty="0"/>
              <a:t> </a:t>
            </a:r>
            <a:r>
              <a:rPr lang="en-US" sz="1400" b="1" dirty="0"/>
              <a:t>Act on Non-contentious </a:t>
            </a:r>
            <a:r>
              <a:rPr lang="en-US" sz="1400" b="1" dirty="0" smtClean="0"/>
              <a:t>Proceedings</a:t>
            </a:r>
            <a:endParaRPr lang="en-US" sz="1400" b="1" dirty="0"/>
          </a:p>
          <a:p>
            <a:pPr>
              <a:spcBef>
                <a:spcPts val="1200"/>
              </a:spcBef>
            </a:pPr>
            <a:r>
              <a:rPr lang="en-US" sz="1400" b="1" dirty="0" smtClean="0"/>
              <a:t>Art. 13. </a:t>
            </a:r>
            <a:r>
              <a:rPr lang="en-US" sz="1400" b="1" dirty="0"/>
              <a:t>Conduct of the procedure</a:t>
            </a:r>
          </a:p>
          <a:p>
            <a:pPr>
              <a:spcBef>
                <a:spcPts val="1200"/>
              </a:spcBef>
            </a:pPr>
            <a:r>
              <a:rPr lang="de-AT" sz="1400" dirty="0" smtClean="0"/>
              <a:t>(3) The </a:t>
            </a:r>
            <a:r>
              <a:rPr lang="de-AT" sz="1400" dirty="0" err="1"/>
              <a:t>court</a:t>
            </a:r>
            <a:r>
              <a:rPr lang="de-AT" sz="1400" dirty="0"/>
              <a:t> </a:t>
            </a:r>
            <a:r>
              <a:rPr lang="de-AT" sz="1400" b="1" dirty="0"/>
              <a:t>must</a:t>
            </a:r>
            <a:r>
              <a:rPr lang="de-AT" sz="1400" dirty="0"/>
              <a:t> at </a:t>
            </a:r>
            <a:r>
              <a:rPr lang="de-AT" sz="1400" dirty="0" err="1"/>
              <a:t>every</a:t>
            </a:r>
            <a:r>
              <a:rPr lang="de-AT" sz="1400" dirty="0"/>
              <a:t> </a:t>
            </a:r>
            <a:r>
              <a:rPr lang="de-AT" sz="1400" dirty="0" err="1"/>
              <a:t>stage</a:t>
            </a:r>
            <a:r>
              <a:rPr lang="de-AT" sz="1400" dirty="0"/>
              <a:t> of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proceedings</a:t>
            </a:r>
            <a:r>
              <a:rPr lang="de-AT" sz="1400" dirty="0"/>
              <a:t> </a:t>
            </a:r>
            <a:r>
              <a:rPr lang="de-AT" sz="1400" dirty="0" err="1"/>
              <a:t>work</a:t>
            </a:r>
            <a:r>
              <a:rPr lang="de-AT" sz="1400" dirty="0"/>
              <a:t> </a:t>
            </a:r>
            <a:r>
              <a:rPr lang="de-AT" sz="1400" dirty="0" err="1"/>
              <a:t>towards</a:t>
            </a:r>
            <a:r>
              <a:rPr lang="de-AT" sz="1400" dirty="0"/>
              <a:t> an </a:t>
            </a:r>
            <a:r>
              <a:rPr lang="de-AT" sz="1400" dirty="0" err="1"/>
              <a:t>amicable</a:t>
            </a:r>
            <a:r>
              <a:rPr lang="de-AT" sz="1400" dirty="0"/>
              <a:t> </a:t>
            </a:r>
            <a:r>
              <a:rPr lang="de-AT" sz="1400" dirty="0" err="1"/>
              <a:t>agreement</a:t>
            </a:r>
            <a:r>
              <a:rPr lang="de-AT" sz="1400" dirty="0"/>
              <a:t> </a:t>
            </a:r>
            <a:r>
              <a:rPr lang="de-AT" sz="1400" dirty="0" err="1"/>
              <a:t>between</a:t>
            </a:r>
            <a:r>
              <a:rPr lang="de-AT" sz="1400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parties</a:t>
            </a:r>
            <a:r>
              <a:rPr lang="de-AT" sz="1400" dirty="0"/>
              <a:t>.</a:t>
            </a:r>
            <a:endParaRPr lang="en-US" sz="1400" dirty="0"/>
          </a:p>
          <a:p>
            <a:endParaRPr lang="de-AT" sz="1400" dirty="0" smtClean="0"/>
          </a:p>
          <a:p>
            <a:endParaRPr lang="de-AT" sz="20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620692"/>
            <a:ext cx="7631700" cy="648073"/>
          </a:xfrm>
        </p:spPr>
        <p:txBody>
          <a:bodyPr/>
          <a:lstStyle/>
          <a:p>
            <a:r>
              <a:rPr lang="de-AT" sz="2400" dirty="0">
                <a:solidFill>
                  <a:srgbClr val="C00000"/>
                </a:solidFill>
              </a:rPr>
              <a:t>The Interplay </a:t>
            </a:r>
            <a:r>
              <a:rPr lang="de-AT" sz="2400" dirty="0" err="1">
                <a:solidFill>
                  <a:srgbClr val="C00000"/>
                </a:solidFill>
              </a:rPr>
              <a:t>of</a:t>
            </a:r>
            <a:r>
              <a:rPr lang="de-AT" sz="2400" dirty="0">
                <a:solidFill>
                  <a:srgbClr val="C00000"/>
                </a:solidFill>
              </a:rPr>
              <a:t> Mediation </a:t>
            </a:r>
            <a:br>
              <a:rPr lang="de-AT" sz="2400" dirty="0">
                <a:solidFill>
                  <a:srgbClr val="C00000"/>
                </a:solidFill>
              </a:rPr>
            </a:br>
            <a:r>
              <a:rPr lang="de-AT" sz="2400" dirty="0" err="1">
                <a:solidFill>
                  <a:srgbClr val="C00000"/>
                </a:solidFill>
              </a:rPr>
              <a:t>and</a:t>
            </a:r>
            <a:r>
              <a:rPr lang="de-AT" sz="2400" dirty="0">
                <a:solidFill>
                  <a:srgbClr val="C00000"/>
                </a:solidFill>
              </a:rPr>
              <a:t> </a:t>
            </a:r>
            <a:r>
              <a:rPr lang="de-AT" sz="2400" dirty="0" err="1">
                <a:solidFill>
                  <a:srgbClr val="C00000"/>
                </a:solidFill>
              </a:rPr>
              <a:t>the</a:t>
            </a:r>
            <a:r>
              <a:rPr lang="de-AT" sz="2400" dirty="0">
                <a:solidFill>
                  <a:srgbClr val="C00000"/>
                </a:solidFill>
              </a:rPr>
              <a:t> Court</a:t>
            </a:r>
            <a:r>
              <a:rPr lang="de-AT" sz="2400" b="1" dirty="0" smtClean="0">
                <a:solidFill>
                  <a:srgbClr val="C00000"/>
                </a:solidFill>
              </a:rPr>
              <a:t/>
            </a:r>
            <a:br>
              <a:rPr lang="de-AT" sz="2400" b="1" dirty="0" smtClean="0">
                <a:solidFill>
                  <a:srgbClr val="C00000"/>
                </a:solidFill>
              </a:rPr>
            </a:br>
            <a:r>
              <a:rPr lang="de-A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General </a:t>
            </a:r>
            <a:r>
              <a:rPr lang="de-A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Aspects</a:t>
            </a:r>
            <a:endParaRPr lang="de-AT" sz="2400" b="1" dirty="0">
              <a:solidFill>
                <a:srgbClr val="C00000"/>
              </a:solidFill>
            </a:endParaRPr>
          </a:p>
        </p:txBody>
      </p:sp>
      <p:sp>
        <p:nvSpPr>
          <p:cNvPr id="13" name="Fußzeilenplatzhalter 9"/>
          <p:cNvSpPr txBox="1">
            <a:spLocks/>
          </p:cNvSpPr>
          <p:nvPr/>
        </p:nvSpPr>
        <p:spPr>
          <a:xfrm>
            <a:off x="448760" y="6166166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 smtClean="0"/>
              <a:t>Research </a:t>
            </a:r>
            <a:r>
              <a:rPr lang="de-AT" sz="1200" b="1" dirty="0"/>
              <a:t>F</a:t>
            </a:r>
            <a:r>
              <a:rPr lang="de-AT" sz="1200" b="1" dirty="0" smtClean="0"/>
              <a:t>ield ADR &amp; </a:t>
            </a:r>
            <a:r>
              <a:rPr lang="de-AT" sz="1200" b="1" dirty="0" err="1" smtClean="0"/>
              <a:t>Mediation@Uni</a:t>
            </a:r>
            <a:r>
              <a:rPr lang="de-AT" sz="1200" b="1" dirty="0" smtClean="0"/>
              <a:t> Graz</a:t>
            </a:r>
            <a:endParaRPr lang="de-AT" sz="1200" b="1" dirty="0"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283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Untertitel 11"/>
          <p:cNvSpPr>
            <a:spLocks noGrp="1"/>
          </p:cNvSpPr>
          <p:nvPr>
            <p:ph type="subTitle" idx="1"/>
          </p:nvPr>
        </p:nvSpPr>
        <p:spPr>
          <a:xfrm>
            <a:off x="395536" y="1413638"/>
            <a:ext cx="7992888" cy="4464496"/>
          </a:xfrm>
        </p:spPr>
        <p:txBody>
          <a:bodyPr/>
          <a:lstStyle/>
          <a:p>
            <a:endParaRPr lang="de-AT" sz="1200" dirty="0" smtClean="0"/>
          </a:p>
          <a:p>
            <a:pPr lvl="1" algn="l"/>
            <a:endParaRPr lang="de-AT" sz="1200" dirty="0" smtClean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620692"/>
            <a:ext cx="6768752" cy="648073"/>
          </a:xfrm>
        </p:spPr>
        <p:txBody>
          <a:bodyPr/>
          <a:lstStyle/>
          <a:p>
            <a:r>
              <a:rPr lang="de-AT" sz="2000" b="1" dirty="0" smtClean="0">
                <a:solidFill>
                  <a:srgbClr val="C00000"/>
                </a:solidFill>
              </a:rPr>
              <a:t>The Interplay </a:t>
            </a:r>
            <a:r>
              <a:rPr lang="de-AT" sz="2000" b="1" dirty="0" err="1" smtClean="0">
                <a:solidFill>
                  <a:srgbClr val="C00000"/>
                </a:solidFill>
              </a:rPr>
              <a:t>of</a:t>
            </a:r>
            <a:r>
              <a:rPr lang="de-AT" sz="2000" b="1" dirty="0" smtClean="0">
                <a:solidFill>
                  <a:srgbClr val="C00000"/>
                </a:solidFill>
              </a:rPr>
              <a:t> Mediation </a:t>
            </a:r>
            <a:br>
              <a:rPr lang="de-AT" sz="2000" b="1" dirty="0" smtClean="0">
                <a:solidFill>
                  <a:srgbClr val="C00000"/>
                </a:solidFill>
              </a:rPr>
            </a:br>
            <a:r>
              <a:rPr lang="de-AT" sz="2000" b="1" dirty="0" err="1" smtClean="0">
                <a:solidFill>
                  <a:srgbClr val="C00000"/>
                </a:solidFill>
              </a:rPr>
              <a:t>and</a:t>
            </a:r>
            <a:r>
              <a:rPr lang="de-AT" sz="2000" b="1" dirty="0" smtClean="0">
                <a:solidFill>
                  <a:srgbClr val="C00000"/>
                </a:solidFill>
              </a:rPr>
              <a:t> </a:t>
            </a:r>
            <a:r>
              <a:rPr lang="de-AT" sz="2000" b="1" dirty="0" err="1" smtClean="0">
                <a:solidFill>
                  <a:srgbClr val="C00000"/>
                </a:solidFill>
              </a:rPr>
              <a:t>the</a:t>
            </a:r>
            <a:r>
              <a:rPr lang="de-AT" sz="2000" b="1" dirty="0" smtClean="0">
                <a:solidFill>
                  <a:srgbClr val="C00000"/>
                </a:solidFill>
              </a:rPr>
              <a:t> Court</a:t>
            </a:r>
            <a:br>
              <a:rPr lang="de-AT" sz="2000" b="1" dirty="0" smtClean="0">
                <a:solidFill>
                  <a:srgbClr val="C00000"/>
                </a:solidFill>
              </a:rPr>
            </a:br>
            <a:r>
              <a:rPr lang="de-A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Suspension </a:t>
            </a:r>
            <a:r>
              <a:rPr lang="de-A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de-A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A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de-AT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AT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Proceedings</a:t>
            </a:r>
            <a:endParaRPr lang="de-AT" sz="2000" b="1" dirty="0">
              <a:solidFill>
                <a:srgbClr val="C00000"/>
              </a:solidFill>
            </a:endParaRPr>
          </a:p>
        </p:txBody>
      </p:sp>
      <p:sp>
        <p:nvSpPr>
          <p:cNvPr id="13" name="Fußzeilenplatzhalter 9"/>
          <p:cNvSpPr txBox="1">
            <a:spLocks/>
          </p:cNvSpPr>
          <p:nvPr/>
        </p:nvSpPr>
        <p:spPr>
          <a:xfrm>
            <a:off x="448760" y="6166166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 smtClean="0"/>
              <a:t>Research </a:t>
            </a:r>
            <a:r>
              <a:rPr lang="de-AT" sz="1200" b="1" dirty="0"/>
              <a:t>F</a:t>
            </a:r>
            <a:r>
              <a:rPr lang="de-AT" sz="1200" b="1" dirty="0" smtClean="0"/>
              <a:t>ield ADR &amp; </a:t>
            </a:r>
            <a:r>
              <a:rPr lang="de-AT" sz="1200" b="1" dirty="0" err="1" smtClean="0"/>
              <a:t>Mediation@Uni</a:t>
            </a:r>
            <a:r>
              <a:rPr lang="de-AT" sz="1200" b="1" dirty="0" smtClean="0"/>
              <a:t> Graz</a:t>
            </a:r>
            <a:endParaRPr lang="de-AT" sz="1200" b="1" dirty="0"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6" name="Untertitel 11"/>
          <p:cNvSpPr txBox="1">
            <a:spLocks/>
          </p:cNvSpPr>
          <p:nvPr/>
        </p:nvSpPr>
        <p:spPr>
          <a:xfrm>
            <a:off x="448760" y="1593227"/>
            <a:ext cx="7992888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de-AT" sz="1400" b="1" dirty="0" smtClean="0"/>
              <a:t>Austrian Code of </a:t>
            </a:r>
            <a:r>
              <a:rPr lang="de-AT" sz="1400" b="1" dirty="0" err="1" smtClean="0"/>
              <a:t>Civil</a:t>
            </a:r>
            <a:r>
              <a:rPr lang="de-AT" sz="1400" b="1" dirty="0" smtClean="0"/>
              <a:t> </a:t>
            </a:r>
            <a:r>
              <a:rPr lang="de-AT" sz="1400" b="1" dirty="0" err="1" smtClean="0"/>
              <a:t>Procedure</a:t>
            </a:r>
            <a:endParaRPr lang="de-AT" sz="1400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1200" b="1" dirty="0" err="1"/>
              <a:t>Continuation</a:t>
            </a:r>
            <a:r>
              <a:rPr lang="de-AT" sz="1200" b="1" dirty="0"/>
              <a:t> of </a:t>
            </a:r>
            <a:r>
              <a:rPr lang="de-AT" sz="1200" b="1" dirty="0" err="1"/>
              <a:t>the</a:t>
            </a:r>
            <a:r>
              <a:rPr lang="de-AT" sz="1200" b="1" dirty="0"/>
              <a:t> </a:t>
            </a:r>
            <a:r>
              <a:rPr lang="de-AT" sz="1200" b="1" dirty="0" err="1"/>
              <a:t>hearing</a:t>
            </a:r>
            <a:r>
              <a:rPr lang="de-AT" sz="1200" b="1" dirty="0"/>
              <a:t> </a:t>
            </a:r>
            <a:r>
              <a:rPr lang="de-AT" sz="1200" b="1" dirty="0" err="1"/>
              <a:t>may</a:t>
            </a:r>
            <a:r>
              <a:rPr lang="de-AT" sz="1200" b="1" dirty="0"/>
              <a:t> </a:t>
            </a:r>
            <a:r>
              <a:rPr lang="de-AT" sz="1200" b="1" dirty="0" err="1"/>
              <a:t>be</a:t>
            </a:r>
            <a:r>
              <a:rPr lang="de-AT" sz="1200" b="1" dirty="0"/>
              <a:t> </a:t>
            </a:r>
            <a:r>
              <a:rPr lang="de-AT" sz="1200" b="1" dirty="0" err="1"/>
              <a:t>suspended</a:t>
            </a:r>
            <a:r>
              <a:rPr lang="de-AT" sz="1200" b="1" dirty="0"/>
              <a:t> </a:t>
            </a:r>
            <a:r>
              <a:rPr lang="de-AT" sz="1200" dirty="0"/>
              <a:t>(Art. 134 et seq</a:t>
            </a:r>
            <a:r>
              <a:rPr lang="de-AT" sz="1200" dirty="0" smtClean="0"/>
              <a:t>.)</a:t>
            </a:r>
            <a:endParaRPr lang="de-AT" sz="12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de-AT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 </a:t>
            </a:r>
            <a:r>
              <a:rPr lang="de-AT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application</a:t>
            </a:r>
            <a:r>
              <a:rPr lang="de-AT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de-AT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de-AT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parties</a:t>
            </a:r>
            <a:r>
              <a:rPr lang="de-AT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</a:t>
            </a:r>
            <a:r>
              <a:rPr lang="de-AT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ex officio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de-AT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Judge</a:t>
            </a:r>
            <a:r>
              <a:rPr lang="de-AT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decides</a:t>
            </a:r>
            <a:endParaRPr lang="de-AT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l"/>
            <a:endParaRPr lang="de-AT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1200" b="1" dirty="0" err="1" smtClean="0"/>
              <a:t>Staying</a:t>
            </a:r>
            <a:r>
              <a:rPr lang="de-AT" sz="1200" b="1" dirty="0" smtClean="0"/>
              <a:t> </a:t>
            </a:r>
            <a:r>
              <a:rPr lang="de-AT" sz="1200" b="1" dirty="0" err="1" smtClean="0"/>
              <a:t>proceedings</a:t>
            </a:r>
            <a:r>
              <a:rPr lang="de-AT" sz="1200" b="1" dirty="0" smtClean="0"/>
              <a:t> </a:t>
            </a:r>
            <a:r>
              <a:rPr lang="de-AT" sz="1200" dirty="0" smtClean="0"/>
              <a:t>(Art. 168 – 170)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de-AT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 </a:t>
            </a:r>
            <a:r>
              <a:rPr lang="de-AT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application</a:t>
            </a:r>
            <a:r>
              <a:rPr lang="de-AT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de-AT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de-AT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parties</a:t>
            </a:r>
            <a:endParaRPr lang="de-AT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de-AT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a </a:t>
            </a:r>
            <a:r>
              <a:rPr lang="de-AT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minimum</a:t>
            </a:r>
            <a:r>
              <a:rPr lang="de-AT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duration</a:t>
            </a:r>
            <a:r>
              <a:rPr lang="de-AT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3 </a:t>
            </a:r>
            <a:r>
              <a:rPr lang="de-AT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months</a:t>
            </a:r>
            <a:endParaRPr lang="de-AT" sz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l"/>
            <a:endParaRPr lang="de-AT" sz="12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1400" b="1" dirty="0" smtClean="0"/>
              <a:t>Federal</a:t>
            </a:r>
            <a:r>
              <a:rPr lang="en-US" sz="1400" dirty="0" smtClean="0"/>
              <a:t> </a:t>
            </a:r>
            <a:r>
              <a:rPr lang="en-US" sz="1400" b="1" dirty="0" smtClean="0"/>
              <a:t>Act on Non-contentious Proceedings</a:t>
            </a:r>
          </a:p>
          <a:p>
            <a:pPr>
              <a:spcBef>
                <a:spcPts val="1200"/>
              </a:spcBef>
            </a:pPr>
            <a:r>
              <a:rPr lang="en-US" sz="1200" b="1" dirty="0"/>
              <a:t>Staying proceedings</a:t>
            </a:r>
            <a:endParaRPr lang="de-AT" sz="1200" dirty="0"/>
          </a:p>
          <a:p>
            <a:pPr>
              <a:spcBef>
                <a:spcPts val="1200"/>
              </a:spcBef>
            </a:pPr>
            <a:r>
              <a:rPr lang="en-US" sz="1200" b="1" dirty="0"/>
              <a:t>Art. 29.</a:t>
            </a:r>
            <a:r>
              <a:rPr lang="en-US" sz="1200" dirty="0"/>
              <a:t> (1) Where </a:t>
            </a:r>
            <a:r>
              <a:rPr lang="en-US" sz="1200" dirty="0" smtClean="0"/>
              <a:t>mutual agreement is expected, </a:t>
            </a:r>
            <a:r>
              <a:rPr lang="en-US" sz="1200" dirty="0"/>
              <a:t>in particular with the assistance of suitable services, the court may stay </a:t>
            </a:r>
            <a:r>
              <a:rPr lang="en-US" sz="1200" dirty="0" smtClean="0"/>
              <a:t>proceedings […]</a:t>
            </a:r>
            <a:endParaRPr lang="de-AT" sz="1200" dirty="0"/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200" dirty="0"/>
              <a:t>no longer than six months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200" dirty="0"/>
              <a:t>meanwhile only urgent procedural acts shall be performed by the </a:t>
            </a:r>
            <a:r>
              <a:rPr lang="en-US" sz="1200" dirty="0" smtClean="0"/>
              <a:t>court</a:t>
            </a:r>
          </a:p>
          <a:p>
            <a:pPr>
              <a:spcBef>
                <a:spcPts val="1200"/>
              </a:spcBef>
            </a:pPr>
            <a:r>
              <a:rPr lang="de-AT" sz="1200" b="1" dirty="0" smtClean="0"/>
              <a:t>Art</a:t>
            </a:r>
            <a:r>
              <a:rPr lang="de-AT" sz="1200" b="1" dirty="0"/>
              <a:t>. </a:t>
            </a:r>
            <a:r>
              <a:rPr lang="de-AT" sz="1200" b="1" dirty="0" smtClean="0"/>
              <a:t>28. </a:t>
            </a:r>
            <a:r>
              <a:rPr lang="de-AT" sz="1200" dirty="0" smtClean="0"/>
              <a:t>(1)</a:t>
            </a:r>
            <a:endParaRPr lang="de-AT" sz="1200" dirty="0"/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de-AT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Decided</a:t>
            </a:r>
            <a:r>
              <a:rPr lang="de-AT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</a:t>
            </a:r>
            <a:r>
              <a:rPr lang="de-AT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de-AT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parties</a:t>
            </a:r>
            <a:endParaRPr lang="de-AT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de-AT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a </a:t>
            </a:r>
            <a:r>
              <a:rPr lang="de-AT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minimum</a:t>
            </a:r>
            <a:r>
              <a:rPr lang="de-AT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duration</a:t>
            </a:r>
            <a:r>
              <a:rPr lang="de-AT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3 </a:t>
            </a:r>
            <a:r>
              <a:rPr lang="de-AT" sz="1200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months</a:t>
            </a:r>
            <a:endParaRPr lang="de-AT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AT" sz="1200" dirty="0"/>
          </a:p>
          <a:p>
            <a:endParaRPr lang="de-AT" sz="1400" dirty="0" smtClean="0"/>
          </a:p>
          <a:p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369033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Untertitel 11"/>
          <p:cNvSpPr>
            <a:spLocks noGrp="1"/>
          </p:cNvSpPr>
          <p:nvPr>
            <p:ph type="subTitle" idx="1"/>
          </p:nvPr>
        </p:nvSpPr>
        <p:spPr>
          <a:xfrm>
            <a:off x="273653" y="1527934"/>
            <a:ext cx="7992888" cy="4320480"/>
          </a:xfrm>
        </p:spPr>
        <p:txBody>
          <a:bodyPr/>
          <a:lstStyle/>
          <a:p>
            <a:pPr>
              <a:spcBef>
                <a:spcPts val="1200"/>
              </a:spcBef>
            </a:pPr>
            <a:endParaRPr lang="de-AT" sz="1800" b="1" dirty="0" smtClean="0"/>
          </a:p>
          <a:p>
            <a:pPr>
              <a:spcBef>
                <a:spcPts val="1200"/>
              </a:spcBef>
            </a:pPr>
            <a:r>
              <a:rPr lang="de-AT" sz="1800" b="1" dirty="0" smtClean="0"/>
              <a:t>Art. 107. (3)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sz="1600" dirty="0" err="1" smtClean="0"/>
              <a:t>Proceedings</a:t>
            </a:r>
            <a:r>
              <a:rPr lang="de-AT" sz="1600" dirty="0" smtClean="0"/>
              <a:t> on </a:t>
            </a:r>
          </a:p>
          <a:p>
            <a:pPr marL="742950" lvl="1" indent="-285750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sz="1800" dirty="0" err="1" smtClean="0">
                <a:solidFill>
                  <a:schemeClr val="tx1"/>
                </a:solidFill>
              </a:rPr>
              <a:t>custody</a:t>
            </a:r>
            <a:r>
              <a:rPr lang="de-AT" sz="1800" dirty="0" smtClean="0">
                <a:solidFill>
                  <a:schemeClr val="tx1"/>
                </a:solidFill>
              </a:rPr>
              <a:t> </a:t>
            </a:r>
            <a:r>
              <a:rPr lang="de-AT" sz="1800" dirty="0" err="1" smtClean="0">
                <a:solidFill>
                  <a:schemeClr val="tx1"/>
                </a:solidFill>
              </a:rPr>
              <a:t>or</a:t>
            </a:r>
            <a:endParaRPr lang="de-AT" sz="1800" dirty="0">
              <a:solidFill>
                <a:schemeClr val="tx1"/>
              </a:solidFill>
            </a:endParaRPr>
          </a:p>
          <a:p>
            <a:pPr marL="742950" lvl="1" indent="-285750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sz="1800" dirty="0" smtClean="0">
                <a:solidFill>
                  <a:schemeClr val="tx1"/>
                </a:solidFill>
              </a:rPr>
              <a:t>personal </a:t>
            </a:r>
            <a:r>
              <a:rPr lang="de-AT" sz="1800" dirty="0" err="1" smtClean="0">
                <a:solidFill>
                  <a:schemeClr val="tx1"/>
                </a:solidFill>
              </a:rPr>
              <a:t>contact</a:t>
            </a:r>
            <a:endParaRPr lang="de-AT" sz="1800" dirty="0" smtClean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sz="1600" dirty="0" err="1" smtClean="0"/>
              <a:t>Safeguard</a:t>
            </a:r>
            <a:r>
              <a:rPr lang="de-AT" sz="1600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de-AT" sz="1600" dirty="0" smtClean="0"/>
              <a:t>    </a:t>
            </a:r>
            <a:r>
              <a:rPr lang="de-AT" sz="1600" dirty="0" err="1" smtClean="0"/>
              <a:t>child</a:t>
            </a:r>
            <a:r>
              <a:rPr lang="de-AT" sz="1600" dirty="0" smtClean="0"/>
              <a:t> </a:t>
            </a:r>
            <a:r>
              <a:rPr lang="de-AT" sz="1600" dirty="0" err="1" smtClean="0"/>
              <a:t>welfare</a:t>
            </a:r>
            <a:endParaRPr lang="de-AT" sz="1600" dirty="0"/>
          </a:p>
          <a:p>
            <a:endParaRPr lang="de-AT" sz="2000" dirty="0"/>
          </a:p>
          <a:p>
            <a:endParaRPr lang="de-AT" sz="2000" dirty="0" smtClean="0"/>
          </a:p>
          <a:p>
            <a:endParaRPr lang="de-AT" sz="20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1192" y="829890"/>
            <a:ext cx="7992232" cy="648073"/>
          </a:xfrm>
        </p:spPr>
        <p:txBody>
          <a:bodyPr/>
          <a:lstStyle/>
          <a:p>
            <a:r>
              <a:rPr lang="de-AT" sz="2200" b="1" dirty="0" smtClean="0">
                <a:solidFill>
                  <a:srgbClr val="C00000"/>
                </a:solidFill>
              </a:rPr>
              <a:t>The Interplay </a:t>
            </a:r>
            <a:r>
              <a:rPr lang="de-AT" sz="2200" b="1" dirty="0" err="1" smtClean="0">
                <a:solidFill>
                  <a:srgbClr val="C00000"/>
                </a:solidFill>
              </a:rPr>
              <a:t>of</a:t>
            </a:r>
            <a:r>
              <a:rPr lang="de-AT" sz="2200" b="1" dirty="0" smtClean="0">
                <a:solidFill>
                  <a:srgbClr val="C00000"/>
                </a:solidFill>
              </a:rPr>
              <a:t> Mediation </a:t>
            </a:r>
            <a:r>
              <a:rPr lang="de-AT" sz="2200" b="1" dirty="0" err="1" smtClean="0">
                <a:solidFill>
                  <a:srgbClr val="C00000"/>
                </a:solidFill>
              </a:rPr>
              <a:t>and</a:t>
            </a:r>
            <a:r>
              <a:rPr lang="de-AT" sz="2200" b="1" dirty="0" smtClean="0">
                <a:solidFill>
                  <a:srgbClr val="C00000"/>
                </a:solidFill>
              </a:rPr>
              <a:t> </a:t>
            </a:r>
            <a:r>
              <a:rPr lang="de-AT" sz="2200" b="1" dirty="0" err="1" smtClean="0">
                <a:solidFill>
                  <a:srgbClr val="C00000"/>
                </a:solidFill>
              </a:rPr>
              <a:t>the</a:t>
            </a:r>
            <a:r>
              <a:rPr lang="de-AT" sz="2200" b="1" dirty="0" smtClean="0">
                <a:solidFill>
                  <a:srgbClr val="C00000"/>
                </a:solidFill>
              </a:rPr>
              <a:t> Court</a:t>
            </a:r>
            <a:br>
              <a:rPr lang="de-AT" sz="2200" b="1" dirty="0" smtClean="0">
                <a:solidFill>
                  <a:srgbClr val="C00000"/>
                </a:solidFill>
              </a:rPr>
            </a:b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Federal Act on Non-contentious 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Proceedings</a:t>
            </a:r>
            <a:r>
              <a:rPr lang="de-AT" sz="2000" b="1" dirty="0" smtClean="0">
                <a:solidFill>
                  <a:srgbClr val="C00000"/>
                </a:solidFill>
              </a:rPr>
              <a:t/>
            </a:r>
            <a:br>
              <a:rPr lang="de-AT" sz="2000" b="1" dirty="0" smtClean="0">
                <a:solidFill>
                  <a:srgbClr val="C00000"/>
                </a:solidFill>
              </a:rPr>
            </a:br>
            <a:endParaRPr lang="de-AT" sz="2000" b="1" dirty="0">
              <a:solidFill>
                <a:srgbClr val="C00000"/>
              </a:solidFill>
            </a:endParaRPr>
          </a:p>
        </p:txBody>
      </p:sp>
      <p:sp>
        <p:nvSpPr>
          <p:cNvPr id="13" name="Fußzeilenplatzhalter 9"/>
          <p:cNvSpPr txBox="1">
            <a:spLocks/>
          </p:cNvSpPr>
          <p:nvPr/>
        </p:nvSpPr>
        <p:spPr>
          <a:xfrm>
            <a:off x="448760" y="6166166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 smtClean="0"/>
              <a:t>Research </a:t>
            </a:r>
            <a:r>
              <a:rPr lang="de-AT" sz="1200" b="1" dirty="0"/>
              <a:t>F</a:t>
            </a:r>
            <a:r>
              <a:rPr lang="de-AT" sz="1200" b="1" dirty="0" smtClean="0"/>
              <a:t>ield ADR &amp; </a:t>
            </a:r>
            <a:r>
              <a:rPr lang="de-AT" sz="1200" b="1" dirty="0" err="1" smtClean="0"/>
              <a:t>Mediation@Uni</a:t>
            </a:r>
            <a:r>
              <a:rPr lang="de-AT" sz="1200" b="1" dirty="0" smtClean="0"/>
              <a:t> Graz</a:t>
            </a:r>
            <a:endParaRPr lang="de-AT" sz="1200" b="1" dirty="0"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16" name="Rechteck 15"/>
          <p:cNvSpPr/>
          <p:nvPr/>
        </p:nvSpPr>
        <p:spPr>
          <a:xfrm>
            <a:off x="2803766" y="3824932"/>
            <a:ext cx="1078972" cy="9214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7" name="Gleichschenkliges Dreieck 16"/>
          <p:cNvSpPr/>
          <p:nvPr/>
        </p:nvSpPr>
        <p:spPr>
          <a:xfrm>
            <a:off x="2803766" y="3551416"/>
            <a:ext cx="1078972" cy="273516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Zylinder 17"/>
          <p:cNvSpPr/>
          <p:nvPr/>
        </p:nvSpPr>
        <p:spPr>
          <a:xfrm rot="19697509">
            <a:off x="3306743" y="4037921"/>
            <a:ext cx="249045" cy="378451"/>
          </a:xfrm>
          <a:prstGeom prst="can">
            <a:avLst/>
          </a:prstGeom>
          <a:solidFill>
            <a:srgbClr val="764E46"/>
          </a:solidFill>
          <a:ln>
            <a:solidFill>
              <a:srgbClr val="764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Zylinder 18"/>
          <p:cNvSpPr/>
          <p:nvPr/>
        </p:nvSpPr>
        <p:spPr>
          <a:xfrm rot="14037843">
            <a:off x="3162630" y="4138488"/>
            <a:ext cx="82688" cy="501995"/>
          </a:xfrm>
          <a:prstGeom prst="can">
            <a:avLst/>
          </a:prstGeom>
          <a:solidFill>
            <a:srgbClr val="764E46"/>
          </a:solidFill>
          <a:ln>
            <a:solidFill>
              <a:srgbClr val="764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Pfeil nach rechts 19"/>
          <p:cNvSpPr/>
          <p:nvPr/>
        </p:nvSpPr>
        <p:spPr>
          <a:xfrm rot="19472395">
            <a:off x="4188523" y="2942511"/>
            <a:ext cx="1722337" cy="374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Textfeld 20"/>
          <p:cNvSpPr txBox="1"/>
          <p:nvPr/>
        </p:nvSpPr>
        <p:spPr>
          <a:xfrm rot="19403852">
            <a:off x="3378371" y="2639645"/>
            <a:ext cx="2554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b="1" i="1" dirty="0" err="1" smtClean="0">
                <a:solidFill>
                  <a:schemeClr val="accent2">
                    <a:lumMod val="75000"/>
                  </a:schemeClr>
                </a:solidFill>
              </a:rPr>
              <a:t>Judge</a:t>
            </a:r>
            <a:r>
              <a:rPr lang="de-AT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b="1" i="1" dirty="0" err="1" smtClean="0">
                <a:solidFill>
                  <a:schemeClr val="accent2">
                    <a:lumMod val="75000"/>
                  </a:schemeClr>
                </a:solidFill>
              </a:rPr>
              <a:t>orders</a:t>
            </a:r>
            <a:endParaRPr lang="de-AT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Pfeil nach rechts 21"/>
          <p:cNvSpPr/>
          <p:nvPr/>
        </p:nvSpPr>
        <p:spPr>
          <a:xfrm rot="20347700">
            <a:off x="4445112" y="3388408"/>
            <a:ext cx="1722337" cy="374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Pfeil nach rechts 22"/>
          <p:cNvSpPr/>
          <p:nvPr/>
        </p:nvSpPr>
        <p:spPr>
          <a:xfrm>
            <a:off x="4552150" y="3911093"/>
            <a:ext cx="1722337" cy="374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Pfeil nach rechts 23"/>
          <p:cNvSpPr/>
          <p:nvPr/>
        </p:nvSpPr>
        <p:spPr>
          <a:xfrm rot="745161">
            <a:off x="4445112" y="4383300"/>
            <a:ext cx="1722337" cy="374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Pfeil nach rechts 24"/>
          <p:cNvSpPr/>
          <p:nvPr/>
        </p:nvSpPr>
        <p:spPr>
          <a:xfrm rot="1796628">
            <a:off x="4218132" y="4904110"/>
            <a:ext cx="1722337" cy="374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7" name="Ellipse 26"/>
          <p:cNvSpPr/>
          <p:nvPr/>
        </p:nvSpPr>
        <p:spPr>
          <a:xfrm>
            <a:off x="6327079" y="3550217"/>
            <a:ext cx="2371177" cy="858023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8" name="Ellipse 27"/>
          <p:cNvSpPr/>
          <p:nvPr/>
        </p:nvSpPr>
        <p:spPr>
          <a:xfrm>
            <a:off x="6186075" y="2700776"/>
            <a:ext cx="2371177" cy="858023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9" name="Ellipse 28"/>
          <p:cNvSpPr/>
          <p:nvPr/>
        </p:nvSpPr>
        <p:spPr>
          <a:xfrm>
            <a:off x="5872740" y="1835866"/>
            <a:ext cx="2371177" cy="858023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0" name="Textfeld 29"/>
          <p:cNvSpPr txBox="1"/>
          <p:nvPr/>
        </p:nvSpPr>
        <p:spPr>
          <a:xfrm>
            <a:off x="5814284" y="1914508"/>
            <a:ext cx="2562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 err="1" smtClean="0"/>
              <a:t>family</a:t>
            </a:r>
            <a:r>
              <a:rPr lang="de-AT" sz="1600" b="1" dirty="0" smtClean="0"/>
              <a:t>/</a:t>
            </a:r>
            <a:r>
              <a:rPr lang="de-AT" sz="1600" b="1" dirty="0" err="1" smtClean="0"/>
              <a:t>parent</a:t>
            </a:r>
            <a:r>
              <a:rPr lang="de-AT" sz="1600" b="1" dirty="0" smtClean="0"/>
              <a:t>/</a:t>
            </a:r>
            <a:br>
              <a:rPr lang="de-AT" sz="1600" b="1" dirty="0" smtClean="0"/>
            </a:br>
            <a:r>
              <a:rPr lang="de-AT" sz="1600" b="1" dirty="0" err="1" smtClean="0"/>
              <a:t>educational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counselling</a:t>
            </a:r>
            <a:endParaRPr lang="de-AT" sz="1600" b="1" dirty="0"/>
          </a:p>
        </p:txBody>
      </p:sp>
      <p:sp>
        <p:nvSpPr>
          <p:cNvPr id="31" name="Textfeld 30"/>
          <p:cNvSpPr txBox="1"/>
          <p:nvPr/>
        </p:nvSpPr>
        <p:spPr>
          <a:xfrm>
            <a:off x="6208951" y="2830512"/>
            <a:ext cx="2325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 smtClean="0"/>
              <a:t>initial </a:t>
            </a:r>
            <a:r>
              <a:rPr lang="de-AT" sz="1600" b="1" dirty="0" err="1" smtClean="0"/>
              <a:t>mediation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or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conciliation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meeting</a:t>
            </a:r>
            <a:r>
              <a:rPr lang="de-AT" sz="1600" b="1" dirty="0" smtClean="0"/>
              <a:t> </a:t>
            </a:r>
            <a:endParaRPr lang="de-AT" sz="1600" b="1" dirty="0"/>
          </a:p>
        </p:txBody>
      </p:sp>
      <p:sp>
        <p:nvSpPr>
          <p:cNvPr id="32" name="Textfeld 31"/>
          <p:cNvSpPr txBox="1"/>
          <p:nvPr/>
        </p:nvSpPr>
        <p:spPr>
          <a:xfrm>
            <a:off x="6409120" y="3613319"/>
            <a:ext cx="2289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 err="1"/>
              <a:t>c</a:t>
            </a:r>
            <a:r>
              <a:rPr lang="de-AT" sz="1600" b="1" dirty="0" err="1" smtClean="0"/>
              <a:t>ounselling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or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training</a:t>
            </a:r>
            <a:r>
              <a:rPr lang="de-AT" sz="1600" b="1" dirty="0" smtClean="0"/>
              <a:t> on </a:t>
            </a:r>
            <a:r>
              <a:rPr lang="de-AT" sz="1600" b="1" dirty="0" err="1" smtClean="0"/>
              <a:t>handling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force</a:t>
            </a:r>
            <a:r>
              <a:rPr lang="de-AT" sz="1600" b="1" dirty="0" smtClean="0"/>
              <a:t> and </a:t>
            </a:r>
            <a:r>
              <a:rPr lang="de-AT" sz="1600" b="1" dirty="0" err="1" smtClean="0"/>
              <a:t>aggression</a:t>
            </a:r>
            <a:endParaRPr lang="de-AT" sz="1600" b="1" dirty="0"/>
          </a:p>
        </p:txBody>
      </p:sp>
      <p:sp>
        <p:nvSpPr>
          <p:cNvPr id="35" name="Ellipse 34"/>
          <p:cNvSpPr/>
          <p:nvPr/>
        </p:nvSpPr>
        <p:spPr>
          <a:xfrm>
            <a:off x="6272203" y="4408240"/>
            <a:ext cx="2371177" cy="858023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3" name="Textfeld 32"/>
          <p:cNvSpPr txBox="1"/>
          <p:nvPr/>
        </p:nvSpPr>
        <p:spPr>
          <a:xfrm>
            <a:off x="6201856" y="4570577"/>
            <a:ext cx="2562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 err="1"/>
              <a:t>p</a:t>
            </a:r>
            <a:r>
              <a:rPr lang="de-AT" sz="1600" b="1" dirty="0" err="1" smtClean="0"/>
              <a:t>rohibition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of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departure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with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the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child</a:t>
            </a:r>
            <a:endParaRPr lang="de-AT" sz="1600" b="1" dirty="0"/>
          </a:p>
        </p:txBody>
      </p:sp>
      <p:sp>
        <p:nvSpPr>
          <p:cNvPr id="36" name="Ellipse 35"/>
          <p:cNvSpPr/>
          <p:nvPr/>
        </p:nvSpPr>
        <p:spPr>
          <a:xfrm>
            <a:off x="5995871" y="5294329"/>
            <a:ext cx="2371177" cy="858023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4" name="Textfeld 33"/>
          <p:cNvSpPr txBox="1"/>
          <p:nvPr/>
        </p:nvSpPr>
        <p:spPr>
          <a:xfrm>
            <a:off x="5928340" y="5430952"/>
            <a:ext cx="2562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600" b="1" dirty="0" err="1" smtClean="0"/>
              <a:t>removal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of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travel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documents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of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the</a:t>
            </a:r>
            <a:r>
              <a:rPr lang="de-AT" sz="1600" b="1" dirty="0" smtClean="0"/>
              <a:t> </a:t>
            </a:r>
            <a:r>
              <a:rPr lang="de-AT" sz="1600" b="1" dirty="0" err="1" smtClean="0"/>
              <a:t>child</a:t>
            </a:r>
            <a:endParaRPr lang="de-AT" sz="1600" b="1" dirty="0"/>
          </a:p>
        </p:txBody>
      </p:sp>
    </p:spTree>
    <p:extLst>
      <p:ext uri="{BB962C8B-B14F-4D97-AF65-F5344CB8AC3E}">
        <p14:creationId xmlns:p14="http://schemas.microsoft.com/office/powerpoint/2010/main" val="4029811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5" grpId="0" animBg="1"/>
      <p:bldP spid="33" grpId="0"/>
      <p:bldP spid="36" grpId="0" animBg="1"/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Untertitel 11"/>
          <p:cNvSpPr>
            <a:spLocks noGrp="1"/>
          </p:cNvSpPr>
          <p:nvPr>
            <p:ph type="subTitle" idx="1"/>
          </p:nvPr>
        </p:nvSpPr>
        <p:spPr>
          <a:xfrm>
            <a:off x="273653" y="1527934"/>
            <a:ext cx="7992888" cy="4320480"/>
          </a:xfrm>
        </p:spPr>
        <p:txBody>
          <a:bodyPr/>
          <a:lstStyle/>
          <a:p>
            <a:pPr>
              <a:spcBef>
                <a:spcPts val="1200"/>
              </a:spcBef>
            </a:pPr>
            <a:endParaRPr lang="de-AT" sz="2000" dirty="0"/>
          </a:p>
          <a:p>
            <a:endParaRPr lang="de-AT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 sz="20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48760" y="840910"/>
            <a:ext cx="7992232" cy="648073"/>
          </a:xfrm>
        </p:spPr>
        <p:txBody>
          <a:bodyPr/>
          <a:lstStyle/>
          <a:p>
            <a:r>
              <a:rPr lang="de-AT" sz="2200" b="1" dirty="0" smtClean="0">
                <a:solidFill>
                  <a:srgbClr val="C00000"/>
                </a:solidFill>
              </a:rPr>
              <a:t>The Interplay </a:t>
            </a:r>
            <a:r>
              <a:rPr lang="de-AT" sz="2200" b="1" dirty="0" err="1" smtClean="0">
                <a:solidFill>
                  <a:srgbClr val="C00000"/>
                </a:solidFill>
              </a:rPr>
              <a:t>of</a:t>
            </a:r>
            <a:r>
              <a:rPr lang="de-AT" sz="2200" b="1" dirty="0" smtClean="0">
                <a:solidFill>
                  <a:srgbClr val="C00000"/>
                </a:solidFill>
              </a:rPr>
              <a:t> Mediation </a:t>
            </a:r>
            <a:r>
              <a:rPr lang="de-AT" sz="2200" b="1" dirty="0" err="1" smtClean="0">
                <a:solidFill>
                  <a:srgbClr val="C00000"/>
                </a:solidFill>
              </a:rPr>
              <a:t>and</a:t>
            </a:r>
            <a:r>
              <a:rPr lang="de-AT" sz="2200" b="1" dirty="0" smtClean="0">
                <a:solidFill>
                  <a:srgbClr val="C00000"/>
                </a:solidFill>
              </a:rPr>
              <a:t> </a:t>
            </a:r>
            <a:r>
              <a:rPr lang="de-AT" sz="2200" b="1" dirty="0" err="1" smtClean="0">
                <a:solidFill>
                  <a:srgbClr val="C00000"/>
                </a:solidFill>
              </a:rPr>
              <a:t>Civil</a:t>
            </a:r>
            <a:r>
              <a:rPr lang="de-AT" sz="2200" b="1" dirty="0" smtClean="0">
                <a:solidFill>
                  <a:srgbClr val="C00000"/>
                </a:solidFill>
              </a:rPr>
              <a:t> Justice</a:t>
            </a:r>
            <a:br>
              <a:rPr lang="de-AT" sz="2200" b="1" dirty="0" smtClean="0">
                <a:solidFill>
                  <a:srgbClr val="C00000"/>
                </a:solidFill>
              </a:rPr>
            </a:b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Conclusion</a:t>
            </a:r>
            <a:r>
              <a:rPr lang="de-AT" sz="2000" b="1" dirty="0" smtClean="0">
                <a:solidFill>
                  <a:srgbClr val="C00000"/>
                </a:solidFill>
              </a:rPr>
              <a:t/>
            </a:r>
            <a:br>
              <a:rPr lang="de-AT" sz="2000" b="1" dirty="0" smtClean="0">
                <a:solidFill>
                  <a:srgbClr val="C00000"/>
                </a:solidFill>
              </a:rPr>
            </a:br>
            <a:endParaRPr lang="de-AT" sz="2000" b="1" dirty="0">
              <a:solidFill>
                <a:srgbClr val="C00000"/>
              </a:solidFill>
            </a:endParaRPr>
          </a:p>
        </p:txBody>
      </p:sp>
      <p:sp>
        <p:nvSpPr>
          <p:cNvPr id="13" name="Fußzeilenplatzhalter 9"/>
          <p:cNvSpPr txBox="1">
            <a:spLocks/>
          </p:cNvSpPr>
          <p:nvPr/>
        </p:nvSpPr>
        <p:spPr>
          <a:xfrm>
            <a:off x="448760" y="6166166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 smtClean="0"/>
              <a:t>Research </a:t>
            </a:r>
            <a:r>
              <a:rPr lang="de-AT" sz="1200" b="1" dirty="0"/>
              <a:t>F</a:t>
            </a:r>
            <a:r>
              <a:rPr lang="de-AT" sz="1200" b="1" dirty="0" smtClean="0"/>
              <a:t>ield ADR &amp; </a:t>
            </a:r>
            <a:r>
              <a:rPr lang="de-AT" sz="1200" b="1" dirty="0" err="1" smtClean="0"/>
              <a:t>Mediation@Uni</a:t>
            </a:r>
            <a:r>
              <a:rPr lang="de-AT" sz="1200" b="1" dirty="0" smtClean="0"/>
              <a:t> Graz</a:t>
            </a:r>
            <a:endParaRPr lang="de-AT" sz="1200" b="1" dirty="0"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1187624" y="2204864"/>
            <a:ext cx="62624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A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nitial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approaches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appropriate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dispute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resolution</a:t>
            </a:r>
            <a:endParaRPr lang="de-AT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heterogeneity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complexity</a:t>
            </a:r>
            <a:endParaRPr lang="de-AT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promote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idea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multi-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door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court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house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endParaRPr lang="de-AT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6156176" y="3328248"/>
            <a:ext cx="2424160" cy="2499901"/>
            <a:chOff x="6156176" y="3328248"/>
            <a:chExt cx="2424160" cy="2499901"/>
          </a:xfrm>
        </p:grpSpPr>
        <p:sp>
          <p:nvSpPr>
            <p:cNvPr id="37" name="Rechteck 36"/>
            <p:cNvSpPr/>
            <p:nvPr/>
          </p:nvSpPr>
          <p:spPr>
            <a:xfrm>
              <a:off x="6156176" y="3900459"/>
              <a:ext cx="2424160" cy="192769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38" name="Gleichschenkliges Dreieck 37"/>
            <p:cNvSpPr/>
            <p:nvPr/>
          </p:nvSpPr>
          <p:spPr>
            <a:xfrm>
              <a:off x="6156176" y="3328248"/>
              <a:ext cx="2424160" cy="572211"/>
            </a:xfrm>
            <a:prstGeom prst="triangl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grpSp>
          <p:nvGrpSpPr>
            <p:cNvPr id="6" name="Gruppieren 5"/>
            <p:cNvGrpSpPr/>
            <p:nvPr/>
          </p:nvGrpSpPr>
          <p:grpSpPr>
            <a:xfrm>
              <a:off x="7069318" y="4161821"/>
              <a:ext cx="477511" cy="289812"/>
              <a:chOff x="6491412" y="4346045"/>
              <a:chExt cx="1354355" cy="821987"/>
            </a:xfrm>
          </p:grpSpPr>
          <p:sp>
            <p:nvSpPr>
              <p:cNvPr id="39" name="Zylinder 38"/>
              <p:cNvSpPr/>
              <p:nvPr/>
            </p:nvSpPr>
            <p:spPr>
              <a:xfrm rot="19697509">
                <a:off x="7286230" y="4346045"/>
                <a:ext cx="559537" cy="791742"/>
              </a:xfrm>
              <a:prstGeom prst="can">
                <a:avLst/>
              </a:prstGeom>
              <a:solidFill>
                <a:srgbClr val="764E46"/>
              </a:solidFill>
              <a:ln>
                <a:solidFill>
                  <a:srgbClr val="764E4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  <p:sp>
            <p:nvSpPr>
              <p:cNvPr id="40" name="Zylinder 39"/>
              <p:cNvSpPr/>
              <p:nvPr/>
            </p:nvSpPr>
            <p:spPr>
              <a:xfrm rot="14037843">
                <a:off x="6968842" y="4517614"/>
                <a:ext cx="172988" cy="1127848"/>
              </a:xfrm>
              <a:prstGeom prst="can">
                <a:avLst/>
              </a:prstGeom>
              <a:solidFill>
                <a:srgbClr val="764E46"/>
              </a:solidFill>
              <a:ln>
                <a:solidFill>
                  <a:srgbClr val="764E4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AT"/>
              </a:p>
            </p:txBody>
          </p:sp>
        </p:grpSp>
        <p:sp>
          <p:nvSpPr>
            <p:cNvPr id="7" name="Rechteck 6"/>
            <p:cNvSpPr/>
            <p:nvPr/>
          </p:nvSpPr>
          <p:spPr>
            <a:xfrm>
              <a:off x="6300192" y="4941168"/>
              <a:ext cx="432048" cy="792088"/>
            </a:xfrm>
            <a:prstGeom prst="rect">
              <a:avLst/>
            </a:prstGeom>
            <a:solidFill>
              <a:srgbClr val="6F3933"/>
            </a:solidFill>
            <a:ln>
              <a:solidFill>
                <a:srgbClr val="6F3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41" name="Rechteck 40"/>
            <p:cNvSpPr/>
            <p:nvPr/>
          </p:nvSpPr>
          <p:spPr>
            <a:xfrm>
              <a:off x="6863678" y="4944380"/>
              <a:ext cx="432048" cy="792088"/>
            </a:xfrm>
            <a:prstGeom prst="rect">
              <a:avLst/>
            </a:prstGeom>
            <a:solidFill>
              <a:srgbClr val="6F3933"/>
            </a:solidFill>
            <a:ln>
              <a:solidFill>
                <a:srgbClr val="6F3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42" name="Rechteck 41"/>
            <p:cNvSpPr/>
            <p:nvPr/>
          </p:nvSpPr>
          <p:spPr>
            <a:xfrm>
              <a:off x="7446864" y="4941168"/>
              <a:ext cx="432048" cy="792088"/>
            </a:xfrm>
            <a:prstGeom prst="rect">
              <a:avLst/>
            </a:prstGeom>
            <a:solidFill>
              <a:srgbClr val="6F3933"/>
            </a:solidFill>
            <a:ln>
              <a:solidFill>
                <a:srgbClr val="6F3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8028384" y="4944380"/>
              <a:ext cx="432048" cy="792088"/>
            </a:xfrm>
            <a:prstGeom prst="rect">
              <a:avLst/>
            </a:prstGeom>
            <a:solidFill>
              <a:srgbClr val="6F3933"/>
            </a:solidFill>
            <a:ln>
              <a:solidFill>
                <a:srgbClr val="6F3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8" name="Ellipse 7"/>
            <p:cNvSpPr/>
            <p:nvPr/>
          </p:nvSpPr>
          <p:spPr>
            <a:xfrm>
              <a:off x="6552220" y="5283206"/>
              <a:ext cx="108012" cy="90010"/>
            </a:xfrm>
            <a:prstGeom prst="ellipse">
              <a:avLst/>
            </a:prstGeom>
            <a:solidFill>
              <a:srgbClr val="B89A9A"/>
            </a:solidFill>
            <a:ln>
              <a:solidFill>
                <a:srgbClr val="B89A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44" name="Ellipse 43"/>
            <p:cNvSpPr/>
            <p:nvPr/>
          </p:nvSpPr>
          <p:spPr>
            <a:xfrm>
              <a:off x="7128284" y="5283206"/>
              <a:ext cx="108012" cy="90010"/>
            </a:xfrm>
            <a:prstGeom prst="ellipse">
              <a:avLst/>
            </a:prstGeom>
            <a:solidFill>
              <a:srgbClr val="B89A9A"/>
            </a:solidFill>
            <a:ln>
              <a:solidFill>
                <a:srgbClr val="B89A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45" name="Ellipse 44"/>
            <p:cNvSpPr/>
            <p:nvPr/>
          </p:nvSpPr>
          <p:spPr>
            <a:xfrm>
              <a:off x="7704348" y="5301208"/>
              <a:ext cx="108012" cy="90010"/>
            </a:xfrm>
            <a:prstGeom prst="ellipse">
              <a:avLst/>
            </a:prstGeom>
            <a:solidFill>
              <a:srgbClr val="B89A9A"/>
            </a:solidFill>
            <a:ln>
              <a:solidFill>
                <a:srgbClr val="B89A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46" name="Ellipse 45"/>
            <p:cNvSpPr/>
            <p:nvPr/>
          </p:nvSpPr>
          <p:spPr>
            <a:xfrm>
              <a:off x="8280412" y="5301208"/>
              <a:ext cx="108012" cy="90010"/>
            </a:xfrm>
            <a:prstGeom prst="ellipse">
              <a:avLst/>
            </a:prstGeom>
            <a:solidFill>
              <a:srgbClr val="B89A9A"/>
            </a:solidFill>
            <a:ln>
              <a:solidFill>
                <a:srgbClr val="B89A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30214833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07976" y="1988840"/>
            <a:ext cx="6696744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  <a:spcAft>
                <a:spcPts val="1200"/>
              </a:spcAft>
            </a:pPr>
            <a:r>
              <a:rPr lang="de-AT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am </a:t>
            </a:r>
            <a:r>
              <a:rPr lang="de-AT" sz="2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looking</a:t>
            </a:r>
            <a:r>
              <a:rPr lang="de-AT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2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forward</a:t>
            </a:r>
            <a:r>
              <a:rPr lang="de-AT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de-AT" sz="2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de-AT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2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discussion</a:t>
            </a:r>
            <a:r>
              <a:rPr lang="de-AT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de-AT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085184"/>
            <a:ext cx="2983992" cy="64922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627784" y="2924944"/>
            <a:ext cx="6696744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  <a:spcAft>
                <a:spcPts val="1200"/>
              </a:spcAft>
            </a:pP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verena.gschweitl@uni-graz.at</a:t>
            </a:r>
            <a:endParaRPr lang="de-AT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ts val="3840"/>
              </a:lnSpc>
              <a:spcAft>
                <a:spcPts val="1200"/>
              </a:spcAft>
            </a:pPr>
            <a:endParaRPr lang="de-A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3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 smtClean="0"/>
              <a:t>Research Field ADR &amp; </a:t>
            </a:r>
            <a:r>
              <a:rPr lang="de-AT" sz="1200" b="1" dirty="0" err="1" smtClean="0"/>
              <a:t>Mediation@Uni</a:t>
            </a:r>
            <a:r>
              <a:rPr lang="de-AT" sz="1200" b="1" dirty="0" smtClean="0"/>
              <a:t> Graz</a:t>
            </a:r>
            <a:endParaRPr lang="de-AT" sz="1200" b="1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15" name="Pfeil nach rechts 14"/>
          <p:cNvSpPr/>
          <p:nvPr/>
        </p:nvSpPr>
        <p:spPr>
          <a:xfrm>
            <a:off x="1536409" y="2923203"/>
            <a:ext cx="1722337" cy="374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3" name="Rechteck 22"/>
          <p:cNvSpPr/>
          <p:nvPr/>
        </p:nvSpPr>
        <p:spPr>
          <a:xfrm>
            <a:off x="3860711" y="2641499"/>
            <a:ext cx="1078972" cy="9214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Gleichschenkliges Dreieck 23"/>
          <p:cNvSpPr/>
          <p:nvPr/>
        </p:nvSpPr>
        <p:spPr>
          <a:xfrm>
            <a:off x="3860711" y="2367983"/>
            <a:ext cx="1078972" cy="273516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6" name="Zylinder 45"/>
          <p:cNvSpPr/>
          <p:nvPr/>
        </p:nvSpPr>
        <p:spPr>
          <a:xfrm rot="19697509">
            <a:off x="4363688" y="2854488"/>
            <a:ext cx="249045" cy="378451"/>
          </a:xfrm>
          <a:prstGeom prst="can">
            <a:avLst/>
          </a:prstGeom>
          <a:solidFill>
            <a:srgbClr val="764E46"/>
          </a:solidFill>
          <a:ln>
            <a:solidFill>
              <a:srgbClr val="764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7" name="Zylinder 46"/>
          <p:cNvSpPr/>
          <p:nvPr/>
        </p:nvSpPr>
        <p:spPr>
          <a:xfrm rot="14037843">
            <a:off x="4219575" y="2955055"/>
            <a:ext cx="82688" cy="501995"/>
          </a:xfrm>
          <a:prstGeom prst="can">
            <a:avLst/>
          </a:prstGeom>
          <a:solidFill>
            <a:srgbClr val="764E46"/>
          </a:solidFill>
          <a:ln>
            <a:solidFill>
              <a:srgbClr val="764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5" name="Pfeil nach rechts 34"/>
          <p:cNvSpPr/>
          <p:nvPr/>
        </p:nvSpPr>
        <p:spPr>
          <a:xfrm>
            <a:off x="5474902" y="2923202"/>
            <a:ext cx="1722337" cy="374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6" name="Textfeld 35"/>
          <p:cNvSpPr txBox="1"/>
          <p:nvPr/>
        </p:nvSpPr>
        <p:spPr>
          <a:xfrm>
            <a:off x="5115710" y="2273354"/>
            <a:ext cx="2554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b="1" i="1" dirty="0" err="1" smtClean="0">
                <a:solidFill>
                  <a:schemeClr val="accent2">
                    <a:lumMod val="75000"/>
                  </a:schemeClr>
                </a:solidFill>
              </a:rPr>
              <a:t>attempt</a:t>
            </a:r>
            <a:r>
              <a:rPr lang="de-AT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b="1" i="1" dirty="0" err="1" smtClean="0">
                <a:solidFill>
                  <a:schemeClr val="accent2">
                    <a:lumMod val="75000"/>
                  </a:schemeClr>
                </a:solidFill>
              </a:rPr>
              <a:t>to</a:t>
            </a:r>
            <a:r>
              <a:rPr lang="de-AT" b="1" i="1" dirty="0" smtClean="0">
                <a:solidFill>
                  <a:schemeClr val="accent2">
                    <a:lumMod val="75000"/>
                  </a:schemeClr>
                </a:solidFill>
              </a:rPr>
              <a:t> mediate </a:t>
            </a:r>
            <a:r>
              <a:rPr lang="de-AT" b="1" i="1" dirty="0" err="1" smtClean="0">
                <a:solidFill>
                  <a:schemeClr val="accent2">
                    <a:lumMod val="75000"/>
                  </a:schemeClr>
                </a:solidFill>
              </a:rPr>
              <a:t>during</a:t>
            </a:r>
            <a:r>
              <a:rPr lang="de-AT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b="1" i="1" dirty="0" err="1" smtClean="0">
                <a:solidFill>
                  <a:schemeClr val="accent2">
                    <a:lumMod val="75000"/>
                  </a:schemeClr>
                </a:solidFill>
              </a:rPr>
              <a:t>court</a:t>
            </a:r>
            <a:r>
              <a:rPr lang="de-AT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b="1" i="1" dirty="0" err="1" smtClean="0">
                <a:solidFill>
                  <a:schemeClr val="accent2">
                    <a:lumMod val="75000"/>
                  </a:schemeClr>
                </a:solidFill>
              </a:rPr>
              <a:t>proceedings</a:t>
            </a:r>
            <a:endParaRPr lang="de-AT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788925" y="3844202"/>
            <a:ext cx="780935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de-AT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Excursion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b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System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Registered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Non-registered Mediators in Austria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Suspension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Time Limits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Confidentiality</a:t>
            </a:r>
            <a:endParaRPr lang="de-AT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Enforceability</a:t>
            </a:r>
            <a:endParaRPr lang="de-AT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AT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dirty="0"/>
          </a:p>
        </p:txBody>
      </p:sp>
      <p:sp>
        <p:nvSpPr>
          <p:cNvPr id="38" name="Titel 1"/>
          <p:cNvSpPr txBox="1">
            <a:spLocks/>
          </p:cNvSpPr>
          <p:nvPr/>
        </p:nvSpPr>
        <p:spPr>
          <a:xfrm>
            <a:off x="500034" y="726089"/>
            <a:ext cx="6768752" cy="6480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AT" sz="2400" dirty="0" smtClean="0">
                <a:solidFill>
                  <a:srgbClr val="C00000"/>
                </a:solidFill>
              </a:rPr>
              <a:t>The Interplay </a:t>
            </a:r>
            <a:r>
              <a:rPr lang="de-AT" sz="2400" dirty="0" err="1" smtClean="0">
                <a:solidFill>
                  <a:srgbClr val="C00000"/>
                </a:solidFill>
              </a:rPr>
              <a:t>of</a:t>
            </a:r>
            <a:r>
              <a:rPr lang="de-AT" sz="2400" dirty="0" smtClean="0">
                <a:solidFill>
                  <a:srgbClr val="C00000"/>
                </a:solidFill>
              </a:rPr>
              <a:t> Mediation </a:t>
            </a:r>
            <a:r>
              <a:rPr lang="de-AT" sz="2400" dirty="0" err="1" smtClean="0">
                <a:solidFill>
                  <a:srgbClr val="C00000"/>
                </a:solidFill>
              </a:rPr>
              <a:t>and</a:t>
            </a:r>
            <a:r>
              <a:rPr lang="de-AT" sz="2400" dirty="0" smtClean="0">
                <a:solidFill>
                  <a:srgbClr val="C00000"/>
                </a:solidFill>
              </a:rPr>
              <a:t> </a:t>
            </a:r>
            <a:r>
              <a:rPr lang="de-AT" sz="2400" dirty="0" err="1" smtClean="0">
                <a:solidFill>
                  <a:srgbClr val="C00000"/>
                </a:solidFill>
              </a:rPr>
              <a:t>Civil</a:t>
            </a:r>
            <a:r>
              <a:rPr lang="de-AT" sz="2400" dirty="0" smtClean="0">
                <a:solidFill>
                  <a:srgbClr val="C00000"/>
                </a:solidFill>
              </a:rPr>
              <a:t> Justice in Austria</a:t>
            </a:r>
            <a:r>
              <a:rPr lang="de-AT" sz="2500" dirty="0" smtClean="0">
                <a:solidFill>
                  <a:srgbClr val="C00000"/>
                </a:solidFill>
              </a:rPr>
              <a:t/>
            </a:r>
            <a:br>
              <a:rPr lang="de-AT" sz="2500" dirty="0" smtClean="0">
                <a:solidFill>
                  <a:srgbClr val="C00000"/>
                </a:solidFill>
              </a:rPr>
            </a:br>
            <a:r>
              <a:rPr lang="en-GB" sz="25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Overview</a:t>
            </a:r>
            <a:endParaRPr lang="de-AT" sz="25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Ellipse 38"/>
          <p:cNvSpPr/>
          <p:nvPr/>
        </p:nvSpPr>
        <p:spPr>
          <a:xfrm>
            <a:off x="200178" y="2614167"/>
            <a:ext cx="977339" cy="858023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0" name="Ellipse 39"/>
          <p:cNvSpPr/>
          <p:nvPr/>
        </p:nvSpPr>
        <p:spPr>
          <a:xfrm>
            <a:off x="7622877" y="2673203"/>
            <a:ext cx="977339" cy="858023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1" name="Textfeld 40"/>
          <p:cNvSpPr txBox="1"/>
          <p:nvPr/>
        </p:nvSpPr>
        <p:spPr>
          <a:xfrm>
            <a:off x="1534372" y="25600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i="1" dirty="0" err="1">
                <a:solidFill>
                  <a:schemeClr val="accent2">
                    <a:lumMod val="75000"/>
                  </a:schemeClr>
                </a:solidFill>
              </a:rPr>
              <a:t>access</a:t>
            </a:r>
            <a:r>
              <a:rPr lang="de-AT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b="1" i="1" dirty="0" err="1">
                <a:solidFill>
                  <a:schemeClr val="accent2">
                    <a:lumMod val="75000"/>
                  </a:schemeClr>
                </a:solidFill>
              </a:rPr>
              <a:t>to</a:t>
            </a:r>
            <a:r>
              <a:rPr lang="de-AT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b="1" i="1" dirty="0" err="1">
                <a:solidFill>
                  <a:schemeClr val="accent2">
                    <a:lumMod val="75000"/>
                  </a:schemeClr>
                </a:solidFill>
              </a:rPr>
              <a:t>court</a:t>
            </a:r>
            <a:endParaRPr lang="de-AT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88687" y="287351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smtClean="0">
                <a:solidFill>
                  <a:srgbClr val="3E6696"/>
                </a:solidFill>
              </a:rPr>
              <a:t>ADR</a:t>
            </a:r>
            <a:endParaRPr lang="de-AT" b="1" dirty="0">
              <a:solidFill>
                <a:srgbClr val="3E6696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7802465" y="290081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smtClean="0">
                <a:solidFill>
                  <a:srgbClr val="3E6696"/>
                </a:solidFill>
              </a:rPr>
              <a:t>ADR</a:t>
            </a:r>
            <a:endParaRPr lang="de-AT" b="1" dirty="0">
              <a:solidFill>
                <a:srgbClr val="3E6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311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3" grpId="0" animBg="1"/>
      <p:bldP spid="24" grpId="0" animBg="1"/>
      <p:bldP spid="46" grpId="0" animBg="1"/>
      <p:bldP spid="47" grpId="0" animBg="1"/>
      <p:bldP spid="35" grpId="0" animBg="1"/>
      <p:bldP spid="36" grpId="0"/>
      <p:bldP spid="37" grpId="0"/>
      <p:bldP spid="39" grpId="0" animBg="1"/>
      <p:bldP spid="40" grpId="0" animBg="1"/>
      <p:bldP spid="41" grpId="0"/>
      <p:bldP spid="20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700808"/>
            <a:ext cx="7992888" cy="4320480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 smtClean="0"/>
              <a:t>Research Field ADR &amp; </a:t>
            </a:r>
            <a:r>
              <a:rPr lang="de-AT" sz="1200" b="1" dirty="0" err="1" smtClean="0"/>
              <a:t>Mediation@Uni</a:t>
            </a:r>
            <a:r>
              <a:rPr lang="de-AT" sz="1200" b="1" dirty="0" smtClean="0"/>
              <a:t> Graz</a:t>
            </a:r>
            <a:endParaRPr lang="de-AT" sz="1200" b="1" dirty="0"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843544" y="1484784"/>
            <a:ext cx="75283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AT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611560" y="728699"/>
            <a:ext cx="6768752" cy="6480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AT" sz="2400" dirty="0" smtClean="0">
                <a:solidFill>
                  <a:srgbClr val="C00000"/>
                </a:solidFill>
              </a:rPr>
              <a:t>The Interplay </a:t>
            </a:r>
            <a:r>
              <a:rPr lang="de-AT" sz="2400" dirty="0" err="1" smtClean="0">
                <a:solidFill>
                  <a:srgbClr val="C00000"/>
                </a:solidFill>
              </a:rPr>
              <a:t>of</a:t>
            </a:r>
            <a:r>
              <a:rPr lang="de-AT" sz="2400" dirty="0" smtClean="0">
                <a:solidFill>
                  <a:srgbClr val="C00000"/>
                </a:solidFill>
              </a:rPr>
              <a:t> Mediation </a:t>
            </a:r>
            <a:r>
              <a:rPr lang="de-AT" sz="2400" dirty="0" err="1" smtClean="0">
                <a:solidFill>
                  <a:srgbClr val="C00000"/>
                </a:solidFill>
              </a:rPr>
              <a:t>and</a:t>
            </a:r>
            <a:r>
              <a:rPr lang="de-AT" sz="2400" dirty="0" smtClean="0">
                <a:solidFill>
                  <a:srgbClr val="C00000"/>
                </a:solidFill>
              </a:rPr>
              <a:t> </a:t>
            </a:r>
            <a:r>
              <a:rPr lang="de-AT" sz="2400" dirty="0" err="1" smtClean="0">
                <a:solidFill>
                  <a:srgbClr val="C00000"/>
                </a:solidFill>
              </a:rPr>
              <a:t>Civil</a:t>
            </a:r>
            <a:r>
              <a:rPr lang="de-AT" sz="2400" dirty="0" smtClean="0">
                <a:solidFill>
                  <a:srgbClr val="C00000"/>
                </a:solidFill>
              </a:rPr>
              <a:t> Justice in Austria</a:t>
            </a:r>
            <a:r>
              <a:rPr lang="de-AT" sz="2500" dirty="0" smtClean="0">
                <a:solidFill>
                  <a:srgbClr val="C00000"/>
                </a:solidFill>
              </a:rPr>
              <a:t/>
            </a:r>
            <a:br>
              <a:rPr lang="de-AT" sz="2500" dirty="0" smtClean="0">
                <a:solidFill>
                  <a:srgbClr val="C00000"/>
                </a:solidFill>
              </a:rPr>
            </a:br>
            <a:r>
              <a:rPr lang="en-GB" sz="25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Case: Prospering Neighbourhood</a:t>
            </a:r>
            <a:endParaRPr lang="de-AT" sz="25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131012" y="4222759"/>
            <a:ext cx="1361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endParaRPr lang="en-US" dirty="0" smtClean="0"/>
          </a:p>
          <a:p>
            <a:r>
              <a:rPr lang="de-AT" sz="1000" dirty="0" err="1" smtClean="0"/>
              <a:t>picture</a:t>
            </a:r>
            <a:r>
              <a:rPr lang="de-AT" sz="1000" dirty="0" smtClean="0"/>
              <a:t>: pixabay.com</a:t>
            </a:r>
            <a:endParaRPr lang="de-AT" sz="10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546903"/>
            <a:ext cx="2926080" cy="1950720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231761" y="2360421"/>
            <a:ext cx="75283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Neighbours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Family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Woodcutter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&amp; 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Family 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Dark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Living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fence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divides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properties</a:t>
            </a:r>
            <a:endParaRPr lang="de-AT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light in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garden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kitchen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Family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Woodcutter</a:t>
            </a:r>
            <a:endParaRPr lang="de-AT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e-AT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Seek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advice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lawyer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b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statutory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rules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regarding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air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  <a:r>
              <a:rPr lang="de-AT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light</a:t>
            </a:r>
            <a:endParaRPr lang="de-A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938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7992888" cy="439248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1600" dirty="0"/>
              <a:t>Art. 364 Sec. 3 of the Austrian Civil </a:t>
            </a:r>
            <a:r>
              <a:rPr lang="en-US" sz="1600" dirty="0" smtClean="0"/>
              <a:t>Code: </a:t>
            </a:r>
            <a:r>
              <a:rPr lang="en-US" sz="1600" dirty="0"/>
              <a:t>trees or plants on the </a:t>
            </a:r>
            <a:r>
              <a:rPr lang="en-US" sz="1600" dirty="0" err="1"/>
              <a:t>neighbour’s</a:t>
            </a:r>
            <a:r>
              <a:rPr lang="en-US" sz="1600" dirty="0"/>
              <a:t> land </a:t>
            </a:r>
            <a:r>
              <a:rPr lang="en-US" sz="1600" dirty="0" smtClean="0"/>
              <a:t>deprive property of air </a:t>
            </a:r>
            <a:r>
              <a:rPr lang="en-US" sz="1600" dirty="0"/>
              <a:t>or </a:t>
            </a:r>
            <a:r>
              <a:rPr lang="en-US" sz="1600" dirty="0" smtClean="0"/>
              <a:t>light</a:t>
            </a:r>
          </a:p>
          <a:p>
            <a:pPr>
              <a:spcAft>
                <a:spcPts val="1200"/>
              </a:spcAft>
            </a:pPr>
            <a:endParaRPr lang="en-US" sz="16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600" dirty="0"/>
              <a:t>only if trees or plants are blocking (does not apply to buildings etc.)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600" dirty="0"/>
              <a:t>effects have to exceed </a:t>
            </a:r>
            <a:r>
              <a:rPr lang="en-US" sz="1600" dirty="0" smtClean="0"/>
              <a:t>the normal local level </a:t>
            </a:r>
            <a:r>
              <a:rPr lang="en-US" sz="1600" dirty="0"/>
              <a:t>and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600" dirty="0"/>
              <a:t>lead to an unacceptable degradation of the </a:t>
            </a:r>
            <a:r>
              <a:rPr lang="en-US" sz="1600" dirty="0" smtClean="0"/>
              <a:t>property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 smtClean="0">
                <a:solidFill>
                  <a:schemeClr val="tx2"/>
                </a:solidFill>
              </a:rPr>
              <a:t>Family Woodcutter: living fence, deprivation of light, exceeds normal 	local level (estate of terraced </a:t>
            </a:r>
            <a:r>
              <a:rPr lang="en-US" sz="1600" dirty="0">
                <a:solidFill>
                  <a:schemeClr val="tx2"/>
                </a:solidFill>
              </a:rPr>
              <a:t>houses), degradation of</a:t>
            </a:r>
            <a:br>
              <a:rPr lang="en-US" sz="1600" dirty="0">
                <a:solidFill>
                  <a:schemeClr val="tx2"/>
                </a:solidFill>
              </a:rPr>
            </a:br>
            <a:r>
              <a:rPr lang="en-US" sz="1600" dirty="0">
                <a:solidFill>
                  <a:schemeClr val="tx2"/>
                </a:solidFill>
              </a:rPr>
              <a:t>	use of kitchen and </a:t>
            </a:r>
            <a:r>
              <a:rPr lang="en-US" sz="1600" dirty="0" smtClean="0">
                <a:solidFill>
                  <a:schemeClr val="tx2"/>
                </a:solidFill>
              </a:rPr>
              <a:t>garden 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  </a:t>
            </a:r>
          </a:p>
          <a:p>
            <a:endParaRPr lang="en-US" sz="3800" dirty="0"/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 smtClean="0"/>
              <a:t>Research Field ADR &amp; </a:t>
            </a:r>
            <a:r>
              <a:rPr lang="de-AT" sz="1200" b="1" dirty="0" err="1" smtClean="0"/>
              <a:t>Mediation@Uni</a:t>
            </a:r>
            <a:r>
              <a:rPr lang="de-AT" sz="1200" b="1" dirty="0" smtClean="0"/>
              <a:t> Graz</a:t>
            </a:r>
            <a:endParaRPr lang="de-AT" sz="1200" b="1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9" name="Titel 1"/>
          <p:cNvSpPr txBox="1">
            <a:spLocks noGrp="1"/>
          </p:cNvSpPr>
          <p:nvPr>
            <p:ph type="ctrTitle"/>
          </p:nvPr>
        </p:nvSpPr>
        <p:spPr>
          <a:xfrm>
            <a:off x="467544" y="620692"/>
            <a:ext cx="6768752" cy="864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>
              <a:defRPr/>
            </a:pPr>
            <a:r>
              <a:rPr lang="de-AT" sz="2800" dirty="0" smtClean="0">
                <a:solidFill>
                  <a:srgbClr val="C00000"/>
                </a:solidFill>
              </a:rPr>
              <a:t>Case</a:t>
            </a:r>
            <a:r>
              <a:rPr lang="de-AT" sz="2800" dirty="0">
                <a:solidFill>
                  <a:srgbClr val="C00000"/>
                </a:solidFill>
              </a:rPr>
              <a:t>: „</a:t>
            </a:r>
            <a:r>
              <a:rPr lang="de-AT" sz="2800" dirty="0" err="1">
                <a:solidFill>
                  <a:srgbClr val="C00000"/>
                </a:solidFill>
              </a:rPr>
              <a:t>Prospering</a:t>
            </a:r>
            <a:r>
              <a:rPr lang="de-AT" sz="2800" dirty="0">
                <a:solidFill>
                  <a:srgbClr val="C00000"/>
                </a:solidFill>
              </a:rPr>
              <a:t> </a:t>
            </a:r>
            <a:r>
              <a:rPr lang="de-AT" sz="2800" dirty="0" err="1">
                <a:solidFill>
                  <a:srgbClr val="C00000"/>
                </a:solidFill>
              </a:rPr>
              <a:t>Neighbourhood</a:t>
            </a:r>
            <a:r>
              <a:rPr lang="de-AT" sz="2800" dirty="0" smtClean="0">
                <a:solidFill>
                  <a:srgbClr val="C00000"/>
                </a:solidFill>
              </a:rPr>
              <a:t>“</a:t>
            </a:r>
            <a:br>
              <a:rPr lang="de-AT" sz="2800" dirty="0" smtClean="0">
                <a:solidFill>
                  <a:srgbClr val="C00000"/>
                </a:solidFill>
              </a:rPr>
            </a:br>
            <a:r>
              <a:rPr lang="de-A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Austrian </a:t>
            </a:r>
            <a:r>
              <a:rPr lang="de-AT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Legislation</a:t>
            </a:r>
            <a:endParaRPr lang="de-A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0665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llipse 32"/>
          <p:cNvSpPr/>
          <p:nvPr/>
        </p:nvSpPr>
        <p:spPr>
          <a:xfrm>
            <a:off x="3686737" y="4948334"/>
            <a:ext cx="2371177" cy="858023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1" name="Ellipse 30"/>
          <p:cNvSpPr/>
          <p:nvPr/>
        </p:nvSpPr>
        <p:spPr>
          <a:xfrm>
            <a:off x="3640982" y="4027309"/>
            <a:ext cx="2371177" cy="858023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4" name="Ellipse 33"/>
          <p:cNvSpPr/>
          <p:nvPr/>
        </p:nvSpPr>
        <p:spPr>
          <a:xfrm>
            <a:off x="3640981" y="3102995"/>
            <a:ext cx="2371177" cy="858023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2" name="Ellipse 51"/>
          <p:cNvSpPr/>
          <p:nvPr/>
        </p:nvSpPr>
        <p:spPr>
          <a:xfrm>
            <a:off x="127198" y="3734768"/>
            <a:ext cx="2637535" cy="132280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1" name="Ellipse 50"/>
          <p:cNvSpPr/>
          <p:nvPr/>
        </p:nvSpPr>
        <p:spPr>
          <a:xfrm>
            <a:off x="202621" y="2006054"/>
            <a:ext cx="2690085" cy="125680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220565" y="2228179"/>
            <a:ext cx="2736304" cy="1368152"/>
          </a:xfrm>
        </p:spPr>
        <p:txBody>
          <a:bodyPr>
            <a:normAutofit/>
          </a:bodyPr>
          <a:lstStyle/>
          <a:p>
            <a:pPr algn="ctr">
              <a:spcBef>
                <a:spcPts val="1200"/>
              </a:spcBef>
            </a:pPr>
            <a:r>
              <a:rPr lang="de-AT" sz="1400" dirty="0"/>
              <a:t>l</a:t>
            </a:r>
            <a:r>
              <a:rPr lang="de-AT" sz="1400" dirty="0" smtClean="0"/>
              <a:t>egal </a:t>
            </a:r>
            <a:r>
              <a:rPr lang="de-AT" sz="1400" dirty="0" err="1" smtClean="0"/>
              <a:t>dispute</a:t>
            </a:r>
            <a:r>
              <a:rPr lang="de-AT" sz="1400" dirty="0" smtClean="0"/>
              <a:t> </a:t>
            </a:r>
          </a:p>
          <a:p>
            <a:pPr algn="ctr">
              <a:spcBef>
                <a:spcPts val="1200"/>
              </a:spcBef>
            </a:pPr>
            <a:r>
              <a:rPr lang="de-AT" sz="1400" dirty="0" err="1" smtClean="0"/>
              <a:t>between</a:t>
            </a:r>
            <a:r>
              <a:rPr lang="de-AT" sz="1400" dirty="0" smtClean="0"/>
              <a:t> </a:t>
            </a:r>
            <a:r>
              <a:rPr lang="de-AT" sz="1400" dirty="0" err="1" smtClean="0"/>
              <a:t>neighbours</a:t>
            </a:r>
            <a:endParaRPr lang="de-AT" sz="1400" dirty="0" smtClean="0"/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 smtClean="0"/>
              <a:t>Research Field ADR &amp; </a:t>
            </a:r>
            <a:r>
              <a:rPr lang="de-AT" sz="1200" b="1" dirty="0" err="1" smtClean="0"/>
              <a:t>Mediation@Uni</a:t>
            </a:r>
            <a:r>
              <a:rPr lang="de-AT" sz="1200" b="1" dirty="0" smtClean="0"/>
              <a:t> Graz</a:t>
            </a:r>
            <a:endParaRPr lang="de-AT" sz="1200" b="1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9" name="Titel 1"/>
          <p:cNvSpPr txBox="1">
            <a:spLocks noGrp="1"/>
          </p:cNvSpPr>
          <p:nvPr>
            <p:ph type="ctrTitle"/>
          </p:nvPr>
        </p:nvSpPr>
        <p:spPr>
          <a:xfrm>
            <a:off x="467544" y="620692"/>
            <a:ext cx="6768752" cy="864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lvl="0">
              <a:defRPr/>
            </a:pPr>
            <a:r>
              <a:rPr lang="de-AT" sz="2800" dirty="0" smtClean="0">
                <a:solidFill>
                  <a:srgbClr val="C00000"/>
                </a:solidFill>
              </a:rPr>
              <a:t>Case</a:t>
            </a:r>
            <a:r>
              <a:rPr lang="de-AT" sz="2800" dirty="0">
                <a:solidFill>
                  <a:srgbClr val="C00000"/>
                </a:solidFill>
              </a:rPr>
              <a:t>: „</a:t>
            </a:r>
            <a:r>
              <a:rPr lang="de-AT" sz="2800" dirty="0" err="1">
                <a:solidFill>
                  <a:srgbClr val="C00000"/>
                </a:solidFill>
              </a:rPr>
              <a:t>Prospering</a:t>
            </a:r>
            <a:r>
              <a:rPr lang="de-AT" sz="2800" dirty="0">
                <a:solidFill>
                  <a:srgbClr val="C00000"/>
                </a:solidFill>
              </a:rPr>
              <a:t> </a:t>
            </a:r>
            <a:r>
              <a:rPr lang="de-AT" sz="2800" dirty="0" err="1">
                <a:solidFill>
                  <a:srgbClr val="C00000"/>
                </a:solidFill>
              </a:rPr>
              <a:t>Neighbourhood</a:t>
            </a:r>
            <a:r>
              <a:rPr lang="de-AT" sz="2800" dirty="0" smtClean="0">
                <a:solidFill>
                  <a:srgbClr val="C00000"/>
                </a:solidFill>
              </a:rPr>
              <a:t>“</a:t>
            </a:r>
            <a:br>
              <a:rPr lang="de-AT" sz="2800" dirty="0" smtClean="0">
                <a:solidFill>
                  <a:srgbClr val="C00000"/>
                </a:solidFill>
              </a:rPr>
            </a:br>
            <a:r>
              <a:rPr lang="de-A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Austrian </a:t>
            </a:r>
            <a:r>
              <a:rPr lang="de-AT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Legislation</a:t>
            </a:r>
            <a:endParaRPr lang="de-AT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3528" y="3931226"/>
            <a:ext cx="2448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400" dirty="0"/>
              <a:t>l</a:t>
            </a:r>
            <a:r>
              <a:rPr lang="de-AT" sz="1400" dirty="0" smtClean="0"/>
              <a:t>egal </a:t>
            </a:r>
            <a:r>
              <a:rPr lang="de-AT" sz="1400" dirty="0" err="1" smtClean="0"/>
              <a:t>dispute</a:t>
            </a:r>
            <a:r>
              <a:rPr lang="de-AT" sz="1400" dirty="0" smtClean="0"/>
              <a:t> </a:t>
            </a:r>
            <a:r>
              <a:rPr lang="de-AT" sz="1400" dirty="0" err="1" smtClean="0"/>
              <a:t>between</a:t>
            </a:r>
            <a:r>
              <a:rPr lang="de-AT" sz="1400" dirty="0" smtClean="0"/>
              <a:t> </a:t>
            </a:r>
            <a:r>
              <a:rPr lang="de-AT" sz="1400" dirty="0" err="1" smtClean="0"/>
              <a:t>neighbours</a:t>
            </a:r>
            <a:r>
              <a:rPr lang="de-AT" sz="1400" dirty="0" smtClean="0"/>
              <a:t>: </a:t>
            </a:r>
            <a:r>
              <a:rPr lang="de-AT" sz="1400" dirty="0" err="1" smtClean="0"/>
              <a:t>trees</a:t>
            </a:r>
            <a:r>
              <a:rPr lang="de-AT" sz="1400" dirty="0" smtClean="0"/>
              <a:t>/</a:t>
            </a:r>
            <a:r>
              <a:rPr lang="de-AT" sz="1400" dirty="0" err="1" smtClean="0"/>
              <a:t>plants</a:t>
            </a:r>
            <a:r>
              <a:rPr lang="de-AT" sz="1400" dirty="0" smtClean="0"/>
              <a:t> </a:t>
            </a:r>
            <a:r>
              <a:rPr lang="de-AT" sz="1400" dirty="0" err="1" smtClean="0"/>
              <a:t>blocking</a:t>
            </a:r>
            <a:r>
              <a:rPr lang="de-AT" sz="1400" dirty="0" smtClean="0"/>
              <a:t> </a:t>
            </a:r>
            <a:r>
              <a:rPr lang="de-AT" sz="1400" dirty="0" err="1" smtClean="0"/>
              <a:t>air</a:t>
            </a:r>
            <a:r>
              <a:rPr lang="de-AT" sz="1400" dirty="0" smtClean="0"/>
              <a:t> &amp; light </a:t>
            </a:r>
            <a:br>
              <a:rPr lang="de-AT" sz="1400" dirty="0" smtClean="0"/>
            </a:br>
            <a:r>
              <a:rPr lang="de-AT" sz="1400" dirty="0" smtClean="0">
                <a:solidFill>
                  <a:schemeClr val="tx2"/>
                </a:solidFill>
              </a:rPr>
              <a:t>(</a:t>
            </a:r>
            <a:r>
              <a:rPr lang="en-US" sz="1400" dirty="0" smtClean="0">
                <a:solidFill>
                  <a:schemeClr val="tx2"/>
                </a:solidFill>
              </a:rPr>
              <a:t>Family Woodcutter)</a:t>
            </a:r>
            <a:endParaRPr lang="de-AT" sz="1400" dirty="0">
              <a:solidFill>
                <a:schemeClr val="tx2"/>
              </a:solidFill>
            </a:endParaRPr>
          </a:p>
        </p:txBody>
      </p:sp>
      <p:sp>
        <p:nvSpPr>
          <p:cNvPr id="10" name="Pfeil nach rechts 9"/>
          <p:cNvSpPr/>
          <p:nvPr/>
        </p:nvSpPr>
        <p:spPr>
          <a:xfrm rot="20631197">
            <a:off x="2779980" y="3632025"/>
            <a:ext cx="74993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Pfeil nach rechts 10"/>
          <p:cNvSpPr/>
          <p:nvPr/>
        </p:nvSpPr>
        <p:spPr>
          <a:xfrm>
            <a:off x="2837645" y="4364813"/>
            <a:ext cx="70752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Pfeil nach rechts 12"/>
          <p:cNvSpPr/>
          <p:nvPr/>
        </p:nvSpPr>
        <p:spPr>
          <a:xfrm rot="1554402">
            <a:off x="2785946" y="5068715"/>
            <a:ext cx="65765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Pfeil nach rechts 13"/>
          <p:cNvSpPr/>
          <p:nvPr/>
        </p:nvSpPr>
        <p:spPr>
          <a:xfrm>
            <a:off x="6119193" y="4308245"/>
            <a:ext cx="1330832" cy="3291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5" name="Pfeil nach rechts 14"/>
          <p:cNvSpPr/>
          <p:nvPr/>
        </p:nvSpPr>
        <p:spPr>
          <a:xfrm>
            <a:off x="3941692" y="2389341"/>
            <a:ext cx="1722337" cy="374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2837645" y="39521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 smtClean="0"/>
              <a:t>or</a:t>
            </a:r>
            <a:endParaRPr lang="de-AT" dirty="0"/>
          </a:p>
        </p:txBody>
      </p:sp>
      <p:sp>
        <p:nvSpPr>
          <p:cNvPr id="17" name="Textfeld 16"/>
          <p:cNvSpPr txBox="1"/>
          <p:nvPr/>
        </p:nvSpPr>
        <p:spPr>
          <a:xfrm>
            <a:off x="2837645" y="458083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err="1" smtClean="0"/>
              <a:t>or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4170195" y="3345082"/>
            <a:ext cx="1841963" cy="373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smtClean="0"/>
              <a:t>conciliation</a:t>
            </a:r>
            <a:endParaRPr lang="de-AT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3686736" y="4271363"/>
            <a:ext cx="2325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err="1"/>
              <a:t>p</a:t>
            </a:r>
            <a:r>
              <a:rPr lang="de-AT" b="1" dirty="0" err="1" smtClean="0"/>
              <a:t>raetorian</a:t>
            </a:r>
            <a:r>
              <a:rPr lang="de-AT" b="1" dirty="0" smtClean="0"/>
              <a:t> </a:t>
            </a:r>
            <a:r>
              <a:rPr lang="de-AT" b="1" dirty="0" err="1" smtClean="0"/>
              <a:t>settlement</a:t>
            </a:r>
            <a:endParaRPr lang="de-AT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4299088" y="517672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err="1" smtClean="0"/>
              <a:t>mediation</a:t>
            </a:r>
            <a:endParaRPr lang="de-AT" b="1" dirty="0"/>
          </a:p>
        </p:txBody>
      </p:sp>
      <p:sp>
        <p:nvSpPr>
          <p:cNvPr id="20" name="Textfeld 19"/>
          <p:cNvSpPr txBox="1"/>
          <p:nvPr/>
        </p:nvSpPr>
        <p:spPr>
          <a:xfrm>
            <a:off x="3933867" y="198834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i="1" dirty="0" err="1">
                <a:solidFill>
                  <a:schemeClr val="accent2">
                    <a:lumMod val="75000"/>
                  </a:schemeClr>
                </a:solidFill>
              </a:rPr>
              <a:t>access</a:t>
            </a:r>
            <a:r>
              <a:rPr lang="de-AT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b="1" i="1" dirty="0" err="1">
                <a:solidFill>
                  <a:schemeClr val="accent2">
                    <a:lumMod val="75000"/>
                  </a:schemeClr>
                </a:solidFill>
              </a:rPr>
              <a:t>to</a:t>
            </a:r>
            <a:r>
              <a:rPr lang="de-AT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b="1" i="1" dirty="0" err="1">
                <a:solidFill>
                  <a:schemeClr val="accent2">
                    <a:lumMod val="75000"/>
                  </a:schemeClr>
                </a:solidFill>
              </a:rPr>
              <a:t>court</a:t>
            </a:r>
            <a:endParaRPr lang="de-AT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6012159" y="384264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i="1" dirty="0" err="1">
                <a:solidFill>
                  <a:schemeClr val="accent2">
                    <a:lumMod val="75000"/>
                  </a:schemeClr>
                </a:solidFill>
              </a:rPr>
              <a:t>access</a:t>
            </a:r>
            <a:r>
              <a:rPr lang="de-AT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b="1" i="1" dirty="0" err="1">
                <a:solidFill>
                  <a:schemeClr val="accent2">
                    <a:lumMod val="75000"/>
                  </a:schemeClr>
                </a:solidFill>
              </a:rPr>
              <a:t>to</a:t>
            </a:r>
            <a:r>
              <a:rPr lang="de-AT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AT" b="1" i="1" dirty="0" err="1">
                <a:solidFill>
                  <a:schemeClr val="accent2">
                    <a:lumMod val="75000"/>
                  </a:schemeClr>
                </a:solidFill>
              </a:rPr>
              <a:t>court</a:t>
            </a:r>
            <a:endParaRPr lang="de-AT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012159" y="4717166"/>
            <a:ext cx="1943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AT" sz="1600" dirty="0" err="1" smtClean="0">
                <a:solidFill>
                  <a:schemeClr val="accent1">
                    <a:lumMod val="50000"/>
                  </a:schemeClr>
                </a:solidFill>
              </a:rPr>
              <a:t>o</a:t>
            </a:r>
            <a:r>
              <a:rPr lang="de-AT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AT" sz="1600" dirty="0" err="1" smtClean="0">
                <a:solidFill>
                  <a:schemeClr val="accent1">
                    <a:lumMod val="50000"/>
                  </a:schemeClr>
                </a:solidFill>
              </a:rPr>
              <a:t>agreement</a:t>
            </a:r>
            <a:r>
              <a:rPr lang="de-AT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de-AT" sz="1600" dirty="0" err="1" smtClean="0">
                <a:solidFill>
                  <a:schemeClr val="accent1">
                    <a:lumMod val="50000"/>
                  </a:schemeClr>
                </a:solidFill>
              </a:rPr>
              <a:t>within</a:t>
            </a:r>
            <a:r>
              <a:rPr lang="de-AT" sz="1600" dirty="0" smtClean="0">
                <a:solidFill>
                  <a:schemeClr val="accent1">
                    <a:lumMod val="50000"/>
                  </a:schemeClr>
                </a:solidFill>
              </a:rPr>
              <a:t> 3 </a:t>
            </a:r>
            <a:r>
              <a:rPr lang="de-AT" sz="1600" dirty="0" err="1" smtClean="0">
                <a:solidFill>
                  <a:schemeClr val="accent1">
                    <a:lumMod val="50000"/>
                  </a:schemeClr>
                </a:solidFill>
              </a:rPr>
              <a:t>months</a:t>
            </a:r>
            <a:endParaRPr lang="de-AT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6876255" y="2130943"/>
            <a:ext cx="1078972" cy="9214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4" name="Gleichschenkliges Dreieck 23"/>
          <p:cNvSpPr/>
          <p:nvPr/>
        </p:nvSpPr>
        <p:spPr>
          <a:xfrm>
            <a:off x="6876255" y="1862000"/>
            <a:ext cx="1078972" cy="273516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4" name="Rechteck 43"/>
          <p:cNvSpPr/>
          <p:nvPr/>
        </p:nvSpPr>
        <p:spPr>
          <a:xfrm>
            <a:off x="7740352" y="4105269"/>
            <a:ext cx="1078972" cy="9214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5" name="Gleichschenkliges Dreieck 44"/>
          <p:cNvSpPr/>
          <p:nvPr/>
        </p:nvSpPr>
        <p:spPr>
          <a:xfrm>
            <a:off x="7740352" y="3836326"/>
            <a:ext cx="1078972" cy="273516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6" name="Zylinder 45"/>
          <p:cNvSpPr/>
          <p:nvPr/>
        </p:nvSpPr>
        <p:spPr>
          <a:xfrm rot="19697509">
            <a:off x="7415239" y="2303728"/>
            <a:ext cx="249045" cy="378451"/>
          </a:xfrm>
          <a:prstGeom prst="can">
            <a:avLst/>
          </a:prstGeom>
          <a:solidFill>
            <a:srgbClr val="764E46"/>
          </a:solidFill>
          <a:ln>
            <a:solidFill>
              <a:srgbClr val="764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7" name="Zylinder 46"/>
          <p:cNvSpPr/>
          <p:nvPr/>
        </p:nvSpPr>
        <p:spPr>
          <a:xfrm rot="14037843">
            <a:off x="7271126" y="2404295"/>
            <a:ext cx="82688" cy="501995"/>
          </a:xfrm>
          <a:prstGeom prst="can">
            <a:avLst/>
          </a:prstGeom>
          <a:solidFill>
            <a:srgbClr val="764E46"/>
          </a:solidFill>
          <a:ln>
            <a:solidFill>
              <a:srgbClr val="764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9" name="Zylinder 48"/>
          <p:cNvSpPr/>
          <p:nvPr/>
        </p:nvSpPr>
        <p:spPr>
          <a:xfrm rot="19697509">
            <a:off x="8263900" y="4296291"/>
            <a:ext cx="249045" cy="378451"/>
          </a:xfrm>
          <a:prstGeom prst="can">
            <a:avLst/>
          </a:prstGeom>
          <a:solidFill>
            <a:srgbClr val="764E46"/>
          </a:solidFill>
          <a:ln>
            <a:solidFill>
              <a:srgbClr val="764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0" name="Zylinder 49"/>
          <p:cNvSpPr/>
          <p:nvPr/>
        </p:nvSpPr>
        <p:spPr>
          <a:xfrm rot="14037843">
            <a:off x="8119787" y="4396858"/>
            <a:ext cx="82688" cy="501995"/>
          </a:xfrm>
          <a:prstGeom prst="can">
            <a:avLst/>
          </a:prstGeom>
          <a:solidFill>
            <a:srgbClr val="764E46"/>
          </a:solidFill>
          <a:ln>
            <a:solidFill>
              <a:srgbClr val="764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44636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1" grpId="0" animBg="1"/>
      <p:bldP spid="34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5" grpId="0"/>
      <p:bldP spid="17" grpId="0"/>
      <p:bldP spid="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700808"/>
            <a:ext cx="7992888" cy="4320480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605769"/>
            <a:ext cx="6768752" cy="648073"/>
          </a:xfrm>
        </p:spPr>
        <p:txBody>
          <a:bodyPr/>
          <a:lstStyle/>
          <a:p>
            <a:r>
              <a:rPr lang="de-AT" sz="2500" dirty="0" smtClean="0">
                <a:solidFill>
                  <a:srgbClr val="C00000"/>
                </a:solidFill>
              </a:rPr>
              <a:t>The System of Registered and </a:t>
            </a:r>
            <a:br>
              <a:rPr lang="de-AT" sz="2500" dirty="0" smtClean="0">
                <a:solidFill>
                  <a:srgbClr val="C00000"/>
                </a:solidFill>
              </a:rPr>
            </a:br>
            <a:r>
              <a:rPr lang="de-AT" sz="2500" dirty="0" smtClean="0">
                <a:solidFill>
                  <a:srgbClr val="C00000"/>
                </a:solidFill>
              </a:rPr>
              <a:t>Non-registered Mediators </a:t>
            </a:r>
            <a:r>
              <a:rPr lang="de-AT" sz="2500" dirty="0">
                <a:solidFill>
                  <a:srgbClr val="C00000"/>
                </a:solidFill>
              </a:rPr>
              <a:t/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en-GB" sz="25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Civil Law Mediation Act (2003)</a:t>
            </a:r>
            <a:endParaRPr lang="de-AT" sz="25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 smtClean="0"/>
              <a:t>Research Field ADR &amp; </a:t>
            </a:r>
            <a:r>
              <a:rPr lang="de-AT" sz="1200" b="1" dirty="0" err="1" smtClean="0"/>
              <a:t>Mediation@Uni</a:t>
            </a:r>
            <a:r>
              <a:rPr lang="de-AT" sz="1200" b="1" dirty="0" smtClean="0"/>
              <a:t> Graz</a:t>
            </a:r>
            <a:endParaRPr lang="de-AT" sz="1200" b="1" dirty="0"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570894" y="1803994"/>
            <a:ext cx="752835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Limited to </a:t>
            </a:r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civil law disputes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Without guarantees of exclusivity</a:t>
            </a:r>
          </a:p>
          <a:p>
            <a:endParaRPr lang="de-A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Regulates: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Requirements and administrative procedure for the registration of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training 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institutions and courses in lists kept by the Federal Minister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Justice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Rights and obligations of registered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Legal consequences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possible to act as ‘non-registered mediator’ – professional law foundations are derived from existing regulatory regimes (industrial code and liberal professions)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63758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700808"/>
            <a:ext cx="7992888" cy="4320480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8195" y="524355"/>
            <a:ext cx="6768752" cy="648073"/>
          </a:xfrm>
        </p:spPr>
        <p:txBody>
          <a:bodyPr/>
          <a:lstStyle/>
          <a:p>
            <a:r>
              <a:rPr lang="de-AT" sz="2500" dirty="0">
                <a:solidFill>
                  <a:srgbClr val="C00000"/>
                </a:solidFill>
              </a:rPr>
              <a:t>The System of Registered and 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de-AT" sz="2500" dirty="0" smtClean="0">
                <a:solidFill>
                  <a:srgbClr val="C00000"/>
                </a:solidFill>
              </a:rPr>
              <a:t>Non-registered </a:t>
            </a:r>
            <a:r>
              <a:rPr lang="de-AT" sz="2500" dirty="0">
                <a:solidFill>
                  <a:srgbClr val="C00000"/>
                </a:solidFill>
              </a:rPr>
              <a:t>Mediators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en-GB" sz="25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Suspension of time limits</a:t>
            </a:r>
            <a:endParaRPr lang="de-AT" sz="25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 smtClean="0"/>
              <a:t>Research Field ADR &amp; </a:t>
            </a:r>
            <a:r>
              <a:rPr lang="de-AT" sz="1200" b="1" dirty="0" err="1" smtClean="0"/>
              <a:t>Mediation@Uni</a:t>
            </a:r>
            <a:r>
              <a:rPr lang="de-AT" sz="1200" b="1" dirty="0" smtClean="0"/>
              <a:t> Graz</a:t>
            </a:r>
            <a:endParaRPr lang="de-AT" sz="1200" b="1" dirty="0"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150" y="260648"/>
            <a:ext cx="961496" cy="821924"/>
          </a:xfrm>
          <a:prstGeom prst="rect">
            <a:avLst/>
          </a:prstGeom>
        </p:spPr>
      </p:pic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163009"/>
              </p:ext>
            </p:extLst>
          </p:nvPr>
        </p:nvGraphicFramePr>
        <p:xfrm>
          <a:off x="899592" y="1578452"/>
          <a:ext cx="7056784" cy="392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42365307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493672974"/>
                    </a:ext>
                  </a:extLst>
                </a:gridCol>
              </a:tblGrid>
              <a:tr h="590067">
                <a:tc>
                  <a:txBody>
                    <a:bodyPr/>
                    <a:lstStyle/>
                    <a:p>
                      <a:pPr algn="ctr"/>
                      <a:r>
                        <a:rPr lang="de-AT" dirty="0" err="1" smtClean="0"/>
                        <a:t>Civil</a:t>
                      </a:r>
                      <a:r>
                        <a:rPr lang="de-AT" dirty="0" smtClean="0"/>
                        <a:t> Law Mediation</a:t>
                      </a:r>
                      <a:r>
                        <a:rPr lang="de-AT" baseline="0" dirty="0" smtClean="0"/>
                        <a:t> Act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Non-registered </a:t>
                      </a:r>
                      <a:r>
                        <a:rPr lang="de-AT" dirty="0" err="1" smtClean="0"/>
                        <a:t>mediators</a:t>
                      </a:r>
                      <a:endParaRPr lang="de-A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4467025"/>
                  </a:ext>
                </a:extLst>
              </a:tr>
              <a:tr h="603129">
                <a:tc>
                  <a:txBody>
                    <a:bodyPr/>
                    <a:lstStyle/>
                    <a:p>
                      <a:pPr algn="l"/>
                      <a:r>
                        <a:rPr lang="de-AT" sz="1400" dirty="0" smtClean="0"/>
                        <a:t>Art. 22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 smtClean="0"/>
                        <a:t>judicial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rule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for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dirty="0" err="1" smtClean="0"/>
                        <a:t>preliminary</a:t>
                      </a:r>
                      <a:r>
                        <a:rPr lang="de-AT" sz="1400" dirty="0" smtClean="0"/>
                        <a:t> out </a:t>
                      </a:r>
                      <a:r>
                        <a:rPr lang="de-AT" sz="1400" dirty="0" err="1" smtClean="0"/>
                        <a:t>of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court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settlement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conferences</a:t>
                      </a:r>
                      <a:endParaRPr lang="de-AT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450816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suspension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of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the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beginning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and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continuation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of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limitation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periods</a:t>
                      </a:r>
                      <a:endParaRPr lang="de-AT" sz="1400" baseline="0" dirty="0" smtClean="0"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+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other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substantive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-legal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periods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 (also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preclusive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periods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)</a:t>
                      </a:r>
                      <a:endParaRPr lang="de-AT" sz="1400" dirty="0" smtClean="0">
                        <a:sym typeface="Wingdings" panose="05000000000000000000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 smtClean="0"/>
                        <a:t>expiry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suspension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of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limitation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periods</a:t>
                      </a:r>
                      <a:endParaRPr lang="de-AT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291652"/>
                  </a:ext>
                </a:extLst>
              </a:tr>
              <a:tr h="6743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automatically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applicable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to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="0" dirty="0" smtClean="0">
                          <a:sym typeface="Wingdings" panose="05000000000000000000" pitchFamily="2" charset="2"/>
                        </a:rPr>
                        <a:t>all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mutual </a:t>
                      </a: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rights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and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claims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of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="1" dirty="0" err="1" smtClean="0">
                          <a:sym typeface="Wingdings" panose="05000000000000000000" pitchFamily="2" charset="2"/>
                        </a:rPr>
                        <a:t>family</a:t>
                      </a:r>
                      <a:r>
                        <a:rPr lang="de-AT" sz="1400" b="1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="1" dirty="0" err="1" smtClean="0">
                          <a:sym typeface="Wingdings" panose="05000000000000000000" pitchFamily="2" charset="2"/>
                        </a:rPr>
                        <a:t>law</a:t>
                      </a:r>
                      <a:endParaRPr lang="de-AT" sz="1400" b="1" dirty="0" smtClean="0">
                        <a:sym typeface="Wingdings" panose="05000000000000000000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AT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572566"/>
                  </a:ext>
                </a:extLst>
              </a:tr>
              <a:tr h="6217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possibility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 smtClean="0">
                          <a:sym typeface="Wingdings" panose="05000000000000000000" pitchFamily="2" charset="2"/>
                        </a:rPr>
                        <a:t>to</a:t>
                      </a:r>
                      <a:r>
                        <a:rPr lang="de-AT" sz="1400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extent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suspension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to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other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claims</a:t>
                      </a:r>
                      <a:endParaRPr lang="de-A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AT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18762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obligation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to</a:t>
                      </a:r>
                      <a:r>
                        <a:rPr lang="de-AT" sz="140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 smtClean="0">
                          <a:sym typeface="Wingdings" panose="05000000000000000000" pitchFamily="2" charset="2"/>
                        </a:rPr>
                        <a:t>document</a:t>
                      </a:r>
                      <a:endParaRPr lang="de-A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AT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926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070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700808"/>
            <a:ext cx="7992888" cy="4320480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599986"/>
            <a:ext cx="6768752" cy="648073"/>
          </a:xfrm>
        </p:spPr>
        <p:txBody>
          <a:bodyPr/>
          <a:lstStyle/>
          <a:p>
            <a:r>
              <a:rPr lang="de-AT" sz="2500" dirty="0">
                <a:solidFill>
                  <a:srgbClr val="C00000"/>
                </a:solidFill>
              </a:rPr>
              <a:t>The System of Registered and 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de-AT" sz="2500" dirty="0" smtClean="0">
                <a:solidFill>
                  <a:srgbClr val="C00000"/>
                </a:solidFill>
              </a:rPr>
              <a:t>Non-registered </a:t>
            </a:r>
            <a:r>
              <a:rPr lang="de-AT" sz="2500" dirty="0">
                <a:solidFill>
                  <a:srgbClr val="C00000"/>
                </a:solidFill>
              </a:rPr>
              <a:t>Mediators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en-GB" sz="25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Confidentiality</a:t>
            </a:r>
            <a:endParaRPr lang="de-AT" sz="25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 smtClean="0"/>
              <a:t>Research Field ADR &amp; </a:t>
            </a:r>
            <a:r>
              <a:rPr lang="de-AT" sz="1200" b="1" dirty="0" err="1" smtClean="0"/>
              <a:t>Mediation@Uni</a:t>
            </a:r>
            <a:r>
              <a:rPr lang="de-AT" sz="1200" b="1" dirty="0" smtClean="0"/>
              <a:t> Graz</a:t>
            </a:r>
            <a:endParaRPr lang="de-AT" sz="1200" b="1" dirty="0"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150" y="260648"/>
            <a:ext cx="961496" cy="821924"/>
          </a:xfrm>
          <a:prstGeom prst="rect">
            <a:avLst/>
          </a:prstGeom>
        </p:spPr>
      </p:pic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924541"/>
              </p:ext>
            </p:extLst>
          </p:nvPr>
        </p:nvGraphicFramePr>
        <p:xfrm>
          <a:off x="323578" y="1697181"/>
          <a:ext cx="8434068" cy="3455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7034">
                  <a:extLst>
                    <a:ext uri="{9D8B030D-6E8A-4147-A177-3AD203B41FA5}">
                      <a16:colId xmlns:a16="http://schemas.microsoft.com/office/drawing/2014/main" val="423653071"/>
                    </a:ext>
                  </a:extLst>
                </a:gridCol>
                <a:gridCol w="4217034">
                  <a:extLst>
                    <a:ext uri="{9D8B030D-6E8A-4147-A177-3AD203B41FA5}">
                      <a16:colId xmlns:a16="http://schemas.microsoft.com/office/drawing/2014/main" val="2493672974"/>
                    </a:ext>
                  </a:extLst>
                </a:gridCol>
              </a:tblGrid>
              <a:tr h="615082">
                <a:tc>
                  <a:txBody>
                    <a:bodyPr/>
                    <a:lstStyle/>
                    <a:p>
                      <a:pPr algn="ctr"/>
                      <a:r>
                        <a:rPr lang="de-AT" dirty="0" err="1" smtClean="0"/>
                        <a:t>Civil</a:t>
                      </a:r>
                      <a:r>
                        <a:rPr lang="de-AT" dirty="0" smtClean="0"/>
                        <a:t> Law Mediation</a:t>
                      </a:r>
                      <a:r>
                        <a:rPr lang="de-AT" baseline="0" dirty="0" smtClean="0"/>
                        <a:t> Act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/>
                        <a:t>Non-registered </a:t>
                      </a:r>
                      <a:r>
                        <a:rPr lang="de-AT" dirty="0" err="1" smtClean="0"/>
                        <a:t>mediators</a:t>
                      </a:r>
                      <a:endParaRPr lang="de-A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4467025"/>
                  </a:ext>
                </a:extLst>
              </a:tr>
              <a:tr h="702951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AT" sz="1400" dirty="0" smtClean="0"/>
                        <a:t>Art. 18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AT" sz="1400" dirty="0" smtClean="0"/>
                        <a:t>Art. 320 Code of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Civil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Procedure</a:t>
                      </a:r>
                      <a:endParaRPr lang="de-AT" sz="14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e-AT" sz="1400" dirty="0" err="1" smtClean="0"/>
                        <a:t>Officially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recognised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duty</a:t>
                      </a:r>
                      <a:r>
                        <a:rPr lang="de-AT" sz="1400" dirty="0" smtClean="0"/>
                        <a:t> (e.g. Industrial Code)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e-AT" sz="1400" dirty="0" smtClean="0"/>
                        <a:t>Art. 321</a:t>
                      </a:r>
                      <a:r>
                        <a:rPr lang="de-AT" sz="1400" baseline="0" dirty="0" smtClean="0"/>
                        <a:t> Code </a:t>
                      </a:r>
                      <a:r>
                        <a:rPr lang="de-AT" sz="1400" baseline="0" dirty="0" err="1" smtClean="0"/>
                        <a:t>of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Civil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Procedure</a:t>
                      </a:r>
                      <a:endParaRPr lang="de-AT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450816"/>
                  </a:ext>
                </a:extLst>
              </a:tr>
              <a:tr h="702951">
                <a:tc>
                  <a:txBody>
                    <a:bodyPr/>
                    <a:lstStyle/>
                    <a:p>
                      <a:pPr algn="l"/>
                      <a:r>
                        <a:rPr lang="de-AT" sz="1400" dirty="0" err="1" smtClean="0"/>
                        <a:t>applies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to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mediators</a:t>
                      </a:r>
                      <a:r>
                        <a:rPr lang="de-AT" sz="1400" baseline="0" dirty="0" smtClean="0"/>
                        <a:t>, </a:t>
                      </a:r>
                      <a:r>
                        <a:rPr lang="de-AT" sz="1400" baseline="0" dirty="0" err="1" smtClean="0"/>
                        <a:t>his</a:t>
                      </a:r>
                      <a:r>
                        <a:rPr lang="de-AT" sz="1400" baseline="0" dirty="0" smtClean="0"/>
                        <a:t>/her </a:t>
                      </a:r>
                      <a:r>
                        <a:rPr lang="de-AT" sz="1400" baseline="0" dirty="0" err="1" smtClean="0"/>
                        <a:t>supporting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staff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and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practical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trainees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of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the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mediator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 smtClean="0"/>
                        <a:t>applies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to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mediators</a:t>
                      </a:r>
                      <a:r>
                        <a:rPr lang="de-AT" sz="1400" baseline="0" dirty="0" smtClean="0"/>
                        <a:t> (</a:t>
                      </a:r>
                      <a:r>
                        <a:rPr lang="de-AT" sz="1400" baseline="0" dirty="0" err="1" smtClean="0"/>
                        <a:t>respectively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persons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affected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by</a:t>
                      </a:r>
                      <a:r>
                        <a:rPr lang="de-AT" sz="1400" baseline="0" dirty="0" smtClean="0"/>
                        <a:t> an </a:t>
                      </a:r>
                      <a:r>
                        <a:rPr lang="de-AT" sz="1400" baseline="0" dirty="0" err="1" smtClean="0"/>
                        <a:t>officially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recognised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duty</a:t>
                      </a:r>
                      <a:r>
                        <a:rPr lang="de-AT" sz="1400" baseline="0" dirty="0" smtClean="0"/>
                        <a:t>)</a:t>
                      </a:r>
                      <a:endParaRPr lang="de-AT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602257"/>
                  </a:ext>
                </a:extLst>
              </a:tr>
              <a:tr h="702951">
                <a:tc>
                  <a:txBody>
                    <a:bodyPr/>
                    <a:lstStyle/>
                    <a:p>
                      <a:pPr algn="l"/>
                      <a:r>
                        <a:rPr lang="de-AT" sz="1400" dirty="0" err="1" smtClean="0"/>
                        <a:t>parties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cannot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release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from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the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obligation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 smtClean="0"/>
                        <a:t>parties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can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release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from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the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obligation</a:t>
                      </a:r>
                      <a:r>
                        <a:rPr lang="de-AT" sz="1400" baseline="0" dirty="0" smtClean="0"/>
                        <a:t> in a </a:t>
                      </a:r>
                      <a:r>
                        <a:rPr lang="de-AT" sz="1400" baseline="0" dirty="0" err="1" smtClean="0"/>
                        <a:t>legally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effective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way</a:t>
                      </a:r>
                      <a:endParaRPr lang="de-AT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493849"/>
                  </a:ext>
                </a:extLst>
              </a:tr>
              <a:tr h="702951">
                <a:tc>
                  <a:txBody>
                    <a:bodyPr/>
                    <a:lstStyle/>
                    <a:p>
                      <a:pPr algn="l"/>
                      <a:r>
                        <a:rPr lang="de-AT" sz="1400" dirty="0" err="1" smtClean="0"/>
                        <a:t>no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exceptions</a:t>
                      </a:r>
                      <a:r>
                        <a:rPr lang="de-AT" sz="1400" dirty="0" smtClean="0"/>
                        <a:t>, but </a:t>
                      </a:r>
                      <a:r>
                        <a:rPr lang="de-AT" sz="1400" dirty="0" err="1" smtClean="0"/>
                        <a:t>justification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regarding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punishment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according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to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the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Civil</a:t>
                      </a:r>
                      <a:r>
                        <a:rPr lang="de-AT" sz="1400" dirty="0" smtClean="0"/>
                        <a:t> Law Mediation Act: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public</a:t>
                      </a:r>
                      <a:r>
                        <a:rPr lang="de-AT" sz="1400" baseline="0" dirty="0" smtClean="0"/>
                        <a:t> </a:t>
                      </a:r>
                      <a:r>
                        <a:rPr lang="de-AT" sz="1400" baseline="0" dirty="0" err="1" smtClean="0"/>
                        <a:t>or</a:t>
                      </a:r>
                      <a:r>
                        <a:rPr lang="de-AT" sz="1400" baseline="0" dirty="0" smtClean="0"/>
                        <a:t> private </a:t>
                      </a:r>
                      <a:r>
                        <a:rPr lang="de-AT" sz="1400" baseline="0" dirty="0" err="1" smtClean="0"/>
                        <a:t>interest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 smtClean="0"/>
                        <a:t>exceptions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dependent</a:t>
                      </a:r>
                      <a:r>
                        <a:rPr lang="de-AT" sz="1400" dirty="0" smtClean="0"/>
                        <a:t> on </a:t>
                      </a:r>
                      <a:r>
                        <a:rPr lang="de-AT" sz="1400" dirty="0" err="1" smtClean="0"/>
                        <a:t>the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officially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recognised</a:t>
                      </a:r>
                      <a:r>
                        <a:rPr lang="de-AT" sz="1400" dirty="0" smtClean="0"/>
                        <a:t> </a:t>
                      </a:r>
                      <a:r>
                        <a:rPr lang="de-AT" sz="1400" dirty="0" err="1" smtClean="0"/>
                        <a:t>duty</a:t>
                      </a:r>
                      <a:endParaRPr lang="de-AT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415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124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700808"/>
            <a:ext cx="7992888" cy="4320480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1160747"/>
            <a:ext cx="6768752" cy="648073"/>
          </a:xfrm>
        </p:spPr>
        <p:txBody>
          <a:bodyPr/>
          <a:lstStyle/>
          <a:p>
            <a:r>
              <a:rPr lang="de-AT" sz="2500" dirty="0" err="1" smtClean="0">
                <a:solidFill>
                  <a:srgbClr val="C00000"/>
                </a:solidFill>
              </a:rPr>
              <a:t>Enforceability</a:t>
            </a:r>
            <a:r>
              <a:rPr lang="de-AT" sz="2500" dirty="0">
                <a:solidFill>
                  <a:srgbClr val="C00000"/>
                </a:solidFill>
              </a:rPr>
              <a:t/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en-GB" sz="20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Mediation Directive 2008/52/EC on certain aspects of mediation in civil and commercial matters</a:t>
            </a:r>
            <a:r>
              <a:rPr lang="de-AT" sz="2000" dirty="0"/>
              <a:t/>
            </a:r>
            <a:br>
              <a:rPr lang="de-AT" sz="2000" dirty="0"/>
            </a:br>
            <a:endParaRPr lang="de-AT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 smtClean="0"/>
              <a:t>Research Field ADR &amp; </a:t>
            </a:r>
            <a:r>
              <a:rPr lang="de-AT" sz="1200" b="1" dirty="0" err="1" smtClean="0"/>
              <a:t>Mediation@Uni</a:t>
            </a:r>
            <a:r>
              <a:rPr lang="de-AT" sz="1200" b="1" dirty="0" smtClean="0"/>
              <a:t> Graz</a:t>
            </a:r>
            <a:endParaRPr lang="de-AT" sz="1200" b="1" dirty="0"/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827584" y="2296814"/>
            <a:ext cx="662244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Introduction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Art. 433a Code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Civil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Procedure</a:t>
            </a:r>
            <a:endParaRPr lang="de-AT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Supplementing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rules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praetorian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settlements</a:t>
            </a:r>
            <a:r>
              <a:rPr lang="de-AT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(Art. 433)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</a:t>
            </a:r>
            <a:r>
              <a:rPr lang="en-GB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ritten</a:t>
            </a:r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agreements resulting from mediation proceedings </a:t>
            </a:r>
            <a:endParaRPr lang="en-GB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applies equally to registered and non-registered mediators as well as to domestic and </a:t>
            </a:r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cross-border </a:t>
            </a:r>
            <a:r>
              <a:rPr lang="en-GB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mediation</a:t>
            </a:r>
          </a:p>
          <a:p>
            <a:pPr>
              <a:spcBef>
                <a:spcPts val="1200"/>
              </a:spcBef>
            </a:pPr>
            <a:endParaRPr lang="de-AT" dirty="0" smtClean="0"/>
          </a:p>
          <a:p>
            <a:pPr>
              <a:spcBef>
                <a:spcPts val="1200"/>
              </a:spcBef>
            </a:pPr>
            <a:endParaRPr lang="de-AT" b="1" dirty="0" smtClean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AT" dirty="0" smtClean="0"/>
          </a:p>
          <a:p>
            <a:endParaRPr lang="de-AT" dirty="0" smtClean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309858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813</Words>
  <Application>Microsoft Office PowerPoint</Application>
  <PresentationFormat>Bildschirmpräsentation (4:3)</PresentationFormat>
  <Paragraphs>177</Paragraphs>
  <Slides>14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Verdana</vt:lpstr>
      <vt:lpstr>Wingdings</vt:lpstr>
      <vt:lpstr>Larissa</vt:lpstr>
      <vt:lpstr>PowerPoint-Präsentation</vt:lpstr>
      <vt:lpstr>PowerPoint-Präsentation</vt:lpstr>
      <vt:lpstr>PowerPoint-Präsentation</vt:lpstr>
      <vt:lpstr>Case: „Prospering Neighbourhood“ The Austrian Legislation</vt:lpstr>
      <vt:lpstr>Case: „Prospering Neighbourhood“ The Austrian Legislation</vt:lpstr>
      <vt:lpstr>The System of Registered and  Non-registered Mediators  Civil Law Mediation Act (2003)</vt:lpstr>
      <vt:lpstr>The System of Registered and  Non-registered Mediators Suspension of time limits</vt:lpstr>
      <vt:lpstr>The System of Registered and  Non-registered Mediators Confidentiality</vt:lpstr>
      <vt:lpstr>Enforceability Mediation Directive 2008/52/EC on certain aspects of mediation in civil and commercial matters </vt:lpstr>
      <vt:lpstr>The Interplay of Mediation  and the Court General Aspects</vt:lpstr>
      <vt:lpstr>The Interplay of Mediation  and the Court Suspension of the Proceedings</vt:lpstr>
      <vt:lpstr>The Interplay of Mediation and the Court Federal Act on Non-contentious Proceedings </vt:lpstr>
      <vt:lpstr>The Interplay of Mediation and Civil Justice Conclusion </vt:lpstr>
      <vt:lpstr>PowerPoint-Präsentation</vt:lpstr>
    </vt:vector>
  </TitlesOfParts>
  <Company>Karl-Franzens-Universität Graz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Administrator</dc:creator>
  <cp:lastModifiedBy>Gschweitl, Verena (verena.gschweitl@uni-graz.at)</cp:lastModifiedBy>
  <cp:revision>567</cp:revision>
  <cp:lastPrinted>2019-04-09T14:52:46Z</cp:lastPrinted>
  <dcterms:created xsi:type="dcterms:W3CDTF">2014-04-01T07:25:33Z</dcterms:created>
  <dcterms:modified xsi:type="dcterms:W3CDTF">2019-04-09T15:01:59Z</dcterms:modified>
</cp:coreProperties>
</file>